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2" r:id="rId1"/>
  </p:sldMasterIdLst>
  <p:notesMasterIdLst>
    <p:notesMasterId r:id="rId27"/>
  </p:notesMasterIdLst>
  <p:handoutMasterIdLst>
    <p:handoutMasterId r:id="rId28"/>
  </p:handoutMasterIdLst>
  <p:sldIdLst>
    <p:sldId id="642" r:id="rId2"/>
    <p:sldId id="643" r:id="rId3"/>
    <p:sldId id="688" r:id="rId4"/>
    <p:sldId id="644" r:id="rId5"/>
    <p:sldId id="651" r:id="rId6"/>
    <p:sldId id="652" r:id="rId7"/>
    <p:sldId id="700" r:id="rId8"/>
    <p:sldId id="689" r:id="rId9"/>
    <p:sldId id="690" r:id="rId10"/>
    <p:sldId id="655" r:id="rId11"/>
    <p:sldId id="685" r:id="rId12"/>
    <p:sldId id="658" r:id="rId13"/>
    <p:sldId id="656" r:id="rId14"/>
    <p:sldId id="659" r:id="rId15"/>
    <p:sldId id="691" r:id="rId16"/>
    <p:sldId id="684" r:id="rId17"/>
    <p:sldId id="692" r:id="rId18"/>
    <p:sldId id="693" r:id="rId19"/>
    <p:sldId id="696" r:id="rId20"/>
    <p:sldId id="697" r:id="rId21"/>
    <p:sldId id="698" r:id="rId22"/>
    <p:sldId id="694" r:id="rId23"/>
    <p:sldId id="695" r:id="rId24"/>
    <p:sldId id="699" r:id="rId25"/>
    <p:sldId id="66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无标题节" id="{998E5A90-BE2E-40FA-B1A2-F239F5B1F88B}">
          <p14:sldIdLst>
            <p14:sldId id="642"/>
            <p14:sldId id="643"/>
            <p14:sldId id="688"/>
            <p14:sldId id="644"/>
            <p14:sldId id="651"/>
            <p14:sldId id="652"/>
            <p14:sldId id="700"/>
            <p14:sldId id="689"/>
            <p14:sldId id="690"/>
            <p14:sldId id="655"/>
            <p14:sldId id="685"/>
            <p14:sldId id="658"/>
            <p14:sldId id="656"/>
            <p14:sldId id="659"/>
            <p14:sldId id="691"/>
            <p14:sldId id="684"/>
            <p14:sldId id="692"/>
            <p14:sldId id="693"/>
            <p14:sldId id="696"/>
            <p14:sldId id="697"/>
            <p14:sldId id="698"/>
            <p14:sldId id="694"/>
            <p14:sldId id="695"/>
            <p14:sldId id="699"/>
            <p14:sldId id="6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28">
          <p15:clr>
            <a:srgbClr val="A4A3A4"/>
          </p15:clr>
        </p15:guide>
        <p15:guide id="2" pos="3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72">
          <p15:clr>
            <a:srgbClr val="A4A3A4"/>
          </p15:clr>
        </p15:guide>
        <p15:guide id="2" pos="215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D5EA"/>
    <a:srgbClr val="E7EBF5"/>
    <a:srgbClr val="FF6600"/>
    <a:srgbClr val="FF9900"/>
    <a:srgbClr val="FF66FF"/>
    <a:srgbClr val="FF5050"/>
    <a:srgbClr val="FA32DD"/>
    <a:srgbClr val="AC0494"/>
    <a:srgbClr val="F47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13" autoAdjust="0"/>
    <p:restoredTop sz="95455" autoAdjust="0"/>
  </p:normalViewPr>
  <p:slideViewPr>
    <p:cSldViewPr>
      <p:cViewPr varScale="1">
        <p:scale>
          <a:sx n="84" d="100"/>
          <a:sy n="84" d="100"/>
        </p:scale>
        <p:origin x="571" y="72"/>
      </p:cViewPr>
      <p:guideLst>
        <p:guide orient="horz" pos="2228"/>
        <p:guide pos="3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02"/>
    </p:cViewPr>
  </p:sorterViewPr>
  <p:notesViewPr>
    <p:cSldViewPr>
      <p:cViewPr varScale="1">
        <p:scale>
          <a:sx n="83" d="100"/>
          <a:sy n="83" d="100"/>
        </p:scale>
        <p:origin x="-3948" y="-96"/>
      </p:cViewPr>
      <p:guideLst>
        <p:guide orient="horz" pos="2972"/>
        <p:guide pos="215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41E43-3833-4B3E-A8FD-5F23167C6CF1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EE9A5-84CA-473A-BEDE-C5E1F940BC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B9B90-4A88-42B6-A511-011CBEF92A72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9E5C0-8BEE-4447-BEBD-E8D94A87FF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203B-4AED-4592-8F7A-912472EFF707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14647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762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65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无格式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1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课程引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0130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基本概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893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思路讲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512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经典题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744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代码讲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95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课堂总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4581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练习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6"/>
          <p:cNvSpPr>
            <a:spLocks noGrp="1"/>
          </p:cNvSpPr>
          <p:nvPr>
            <p:ph sz="quarter" idx="10" hasCustomPrompt="1"/>
          </p:nvPr>
        </p:nvSpPr>
        <p:spPr>
          <a:xfrm>
            <a:off x="4223792" y="548680"/>
            <a:ext cx="3384971" cy="914400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00206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编辑母版文</a:t>
            </a:r>
          </a:p>
        </p:txBody>
      </p:sp>
      <p:grpSp>
        <p:nvGrpSpPr>
          <p:cNvPr id="6" name="组合 5"/>
          <p:cNvGrpSpPr/>
          <p:nvPr userDrawn="1"/>
        </p:nvGrpSpPr>
        <p:grpSpPr>
          <a:xfrm>
            <a:off x="11640616" y="1568229"/>
            <a:ext cx="792286" cy="780651"/>
            <a:chOff x="229282" y="221838"/>
            <a:chExt cx="5541585" cy="5460207"/>
          </a:xfrm>
          <a:solidFill>
            <a:srgbClr val="33B0E4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等腰三角形 6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" name="等腰三角形 7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等腰三角形 8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" name="等腰三角形 9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" name="等腰三角形 10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" name="等腰三角形 11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等腰三角形 12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" name="等腰三角形 13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5" name="等腰三角形 14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等腰三角形 15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等腰三角形 16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>
            <a:off x="-355188" y="-459432"/>
            <a:ext cx="1693069" cy="1668205"/>
            <a:chOff x="229282" y="221838"/>
            <a:chExt cx="5541585" cy="5460207"/>
          </a:xfrm>
          <a:solidFill>
            <a:srgbClr val="9ED850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等腰三角形 18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0" name="等腰三角形 19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等腰三角形 20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等腰三角形 21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3" name="等腰三角形 22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4" name="等腰三角形 23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5" name="等腰三角形 24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等腰三角形 25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7" name="等腰三角形 26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等腰三角形 27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9" name="等腰三角形 28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30" name="组合 29"/>
          <p:cNvGrpSpPr/>
          <p:nvPr userDrawn="1"/>
        </p:nvGrpSpPr>
        <p:grpSpPr>
          <a:xfrm>
            <a:off x="11239542" y="4191406"/>
            <a:ext cx="1269877" cy="1251228"/>
            <a:chOff x="229282" y="221838"/>
            <a:chExt cx="5541585" cy="5460207"/>
          </a:xfrm>
          <a:solidFill>
            <a:srgbClr val="F9BD06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1" name="等腰三角形 30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2" name="等腰三角形 31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3" name="等腰三角形 32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4" name="等腰三角形 33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5" name="等腰三角形 34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6" name="等腰三角形 35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7" name="等腰三角形 36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8" name="等腰三角形 37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9" name="等腰三角形 38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0" name="等腰三角形 39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1" name="等腰三角形 40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42" name="组合 41"/>
          <p:cNvGrpSpPr/>
          <p:nvPr userDrawn="1"/>
        </p:nvGrpSpPr>
        <p:grpSpPr>
          <a:xfrm>
            <a:off x="10845791" y="5473571"/>
            <a:ext cx="2285404" cy="2251841"/>
            <a:chOff x="229282" y="221838"/>
            <a:chExt cx="5541585" cy="5460207"/>
          </a:xfrm>
          <a:solidFill>
            <a:srgbClr val="9ED850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等腰三角形 42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4" name="等腰三角形 43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5" name="等腰三角形 44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6" name="等腰三角形 45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7" name="等腰三角形 46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8" name="等腰三角形 47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9" name="等腰三角形 48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0" name="等腰三角形 49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1" name="等腰三角形 50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2" name="等腰三角形 51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3" name="等腰三角形 52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54" name="组合 53"/>
          <p:cNvGrpSpPr/>
          <p:nvPr userDrawn="1"/>
        </p:nvGrpSpPr>
        <p:grpSpPr>
          <a:xfrm>
            <a:off x="-448965" y="-374635"/>
            <a:ext cx="1212551" cy="1194744"/>
            <a:chOff x="229282" y="221838"/>
            <a:chExt cx="5541585" cy="5460207"/>
          </a:xfrm>
          <a:solidFill>
            <a:srgbClr val="FE5043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5" name="等腰三角形 54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6" name="等腰三角形 55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7" name="等腰三角形 56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8" name="等腰三角形 57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9" name="等腰三角形 58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0" name="等腰三角形 59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1" name="等腰三角形 60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2" name="等腰三角形 61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3" name="等腰三角形 62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4" name="等腰三角形 63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5" name="等腰三角形 64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239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00270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谢谢观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10025839" y="4447395"/>
            <a:ext cx="792286" cy="780651"/>
            <a:chOff x="229282" y="221838"/>
            <a:chExt cx="5541585" cy="5460207"/>
          </a:xfrm>
          <a:solidFill>
            <a:srgbClr val="33B0E4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等腰三角形 7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等腰三角形 8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" name="等腰三角形 9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" name="等腰三角形 10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" name="等腰三角形 11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等腰三角形 12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" name="等腰三角形 13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5" name="等腰三角形 14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等腰三角形 15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等腰三角形 16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8" name="等腰三角形 17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9" name="组合 18"/>
          <p:cNvGrpSpPr/>
          <p:nvPr userDrawn="1"/>
        </p:nvGrpSpPr>
        <p:grpSpPr>
          <a:xfrm>
            <a:off x="11235193" y="4381501"/>
            <a:ext cx="1269877" cy="1251228"/>
            <a:chOff x="229282" y="221838"/>
            <a:chExt cx="5541585" cy="5460207"/>
          </a:xfrm>
          <a:solidFill>
            <a:srgbClr val="F9BD06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等腰三角形 19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等腰三角形 20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等腰三角形 21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3" name="等腰三角形 22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4" name="等腰三角形 23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5" name="等腰三角形 24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等腰三角形 25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7" name="等腰三角形 26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等腰三角形 27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9" name="等腰三角形 28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0" name="等腰三角形 29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31" name="组合 30"/>
          <p:cNvGrpSpPr/>
          <p:nvPr userDrawn="1"/>
        </p:nvGrpSpPr>
        <p:grpSpPr>
          <a:xfrm>
            <a:off x="10422380" y="5977758"/>
            <a:ext cx="2285404" cy="2251841"/>
            <a:chOff x="229282" y="221838"/>
            <a:chExt cx="5541585" cy="5460207"/>
          </a:xfrm>
          <a:solidFill>
            <a:srgbClr val="9ED850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等腰三角形 31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3" name="等腰三角形 32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4" name="等腰三角形 33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5" name="等腰三角形 34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6" name="等腰三角形 35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7" name="等腰三角形 36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8" name="等腰三角形 37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9" name="等腰三角形 38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0" name="等腰三角形 39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1" name="等腰三角形 40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2" name="等腰三角形 41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43" name="组合 42"/>
          <p:cNvGrpSpPr/>
          <p:nvPr userDrawn="1"/>
        </p:nvGrpSpPr>
        <p:grpSpPr>
          <a:xfrm>
            <a:off x="-179667" y="-810799"/>
            <a:ext cx="1693069" cy="1668205"/>
            <a:chOff x="229282" y="221838"/>
            <a:chExt cx="5541585" cy="5460207"/>
          </a:xfrm>
          <a:solidFill>
            <a:srgbClr val="9ED850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4" name="等腰三角形 43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5" name="等腰三角形 44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6" name="等腰三角形 45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7" name="等腰三角形 46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8" name="等腰三角形 47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9" name="等腰三角形 48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0" name="等腰三角形 49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1" name="等腰三角形 50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2" name="等腰三角形 51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3" name="等腰三角形 52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4" name="等腰三角形 53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55" name="组合 54"/>
          <p:cNvGrpSpPr/>
          <p:nvPr userDrawn="1"/>
        </p:nvGrpSpPr>
        <p:grpSpPr>
          <a:xfrm>
            <a:off x="-744973" y="907070"/>
            <a:ext cx="1212551" cy="1194744"/>
            <a:chOff x="229282" y="221838"/>
            <a:chExt cx="5541585" cy="5460207"/>
          </a:xfrm>
          <a:solidFill>
            <a:srgbClr val="FE5043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6" name="等腰三角形 55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7" name="等腰三角形 56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8" name="等腰三角形 57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9" name="等腰三角形 58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0" name="等腰三角形 59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1" name="等腰三角形 60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2" name="等腰三角形 61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3" name="等腰三角形 62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4" name="等腰三角形 63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5" name="等腰三角形 64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6" name="等腰三角形 65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67" name="文本框 66"/>
          <p:cNvSpPr txBox="1"/>
          <p:nvPr userDrawn="1"/>
        </p:nvSpPr>
        <p:spPr>
          <a:xfrm>
            <a:off x="4458372" y="2852936"/>
            <a:ext cx="3275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谢谢观赏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6686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1" dur="10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50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67364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197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0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109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52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751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118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13281A8-6C2D-4228-9139-2CCD7C16BCAC}" type="datetimeFigureOut">
              <a:rPr lang="zh-CN" altLang="en-US" smtClean="0"/>
              <a:t>2018/9/16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6FF6962-E60B-4186-B88B-869332D97B6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图片 7" descr="82201f5f7660247365b0934e1c14e1411111.png">
            <a:extLst>
              <a:ext uri="{FF2B5EF4-FFF2-40B4-BE49-F238E27FC236}">
                <a16:creationId xmlns:a16="http://schemas.microsoft.com/office/drawing/2014/main" id="{36BB45AF-CB9F-45B5-9459-B59FCEC167DD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/>
          <a:stretch>
            <a:fillRect/>
          </a:stretch>
        </p:blipFill>
        <p:spPr>
          <a:xfrm>
            <a:off x="386" y="0"/>
            <a:ext cx="12167844" cy="6704515"/>
          </a:xfrm>
          <a:prstGeom prst="rect">
            <a:avLst/>
          </a:prstGeom>
        </p:spPr>
      </p:pic>
      <p:pic>
        <p:nvPicPr>
          <p:cNvPr id="10" name="图片 9" descr="777777777.png">
            <a:extLst>
              <a:ext uri="{FF2B5EF4-FFF2-40B4-BE49-F238E27FC236}">
                <a16:creationId xmlns:a16="http://schemas.microsoft.com/office/drawing/2014/main" id="{A5528114-53B0-4F1B-8444-E1B58DD697B4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/>
          <a:stretch>
            <a:fillRect/>
          </a:stretch>
        </p:blipFill>
        <p:spPr>
          <a:xfrm>
            <a:off x="0" y="6643710"/>
            <a:ext cx="12192000" cy="285752"/>
          </a:xfrm>
          <a:prstGeom prst="rect">
            <a:avLst/>
          </a:prstGeom>
        </p:spPr>
      </p:pic>
      <p:pic>
        <p:nvPicPr>
          <p:cNvPr id="11" name="图片 10" descr="图片4.png">
            <a:extLst>
              <a:ext uri="{FF2B5EF4-FFF2-40B4-BE49-F238E27FC236}">
                <a16:creationId xmlns:a16="http://schemas.microsoft.com/office/drawing/2014/main" id="{953F5888-38F6-412B-95B8-CEE411B8334A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/>
          <a:stretch>
            <a:fillRect/>
          </a:stretch>
        </p:blipFill>
        <p:spPr>
          <a:xfrm>
            <a:off x="-15010" y="5725901"/>
            <a:ext cx="914773" cy="123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9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  <p:sldLayoutId id="2147483700" r:id="rId18"/>
    <p:sldLayoutId id="2147483701" r:id="rId19"/>
    <p:sldLayoutId id="2147483702" r:id="rId20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组合 68"/>
          <p:cNvGrpSpPr/>
          <p:nvPr/>
        </p:nvGrpSpPr>
        <p:grpSpPr>
          <a:xfrm>
            <a:off x="10025839" y="4447395"/>
            <a:ext cx="792286" cy="780651"/>
            <a:chOff x="229282" y="221838"/>
            <a:chExt cx="5541585" cy="5460207"/>
          </a:xfrm>
          <a:solidFill>
            <a:srgbClr val="33B0E4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0" name="等腰三角形 69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1" name="等腰三角形 70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2" name="等腰三角形 71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3" name="等腰三角形 72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4" name="等腰三角形 73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5" name="等腰三角形 74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6" name="等腰三角形 75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7" name="等腰三角形 76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8" name="等腰三角形 77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9" name="等腰三角形 78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0" name="等腰三角形 79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11235193" y="4381501"/>
            <a:ext cx="1269877" cy="1251228"/>
            <a:chOff x="229282" y="221838"/>
            <a:chExt cx="5541585" cy="5460207"/>
          </a:xfrm>
          <a:solidFill>
            <a:srgbClr val="F9BD06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2" name="等腰三角形 81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3" name="等腰三角形 82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4" name="等腰三角形 83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5" name="等腰三角形 84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6" name="等腰三角形 85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7" name="等腰三角形 86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8" name="等腰三角形 87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9" name="等腰三角形 88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0" name="等腰三角形 89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1" name="等腰三角形 90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2" name="等腰三角形 91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10422380" y="5977758"/>
            <a:ext cx="2285404" cy="2251841"/>
            <a:chOff x="229282" y="221838"/>
            <a:chExt cx="5541585" cy="5460207"/>
          </a:xfrm>
          <a:solidFill>
            <a:srgbClr val="9ED850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4" name="等腰三角形 93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5" name="等腰三角形 94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6" name="等腰三角形 95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7" name="等腰三角形 96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8" name="等腰三角形 97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9" name="等腰三角形 98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0" name="等腰三角形 99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1" name="等腰三角形 100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2" name="等腰三角形 101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3" name="等腰三角形 102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4" name="等腰三角形 103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-179667" y="-810799"/>
            <a:ext cx="1693069" cy="1668205"/>
            <a:chOff x="229282" y="221838"/>
            <a:chExt cx="5541585" cy="5460207"/>
          </a:xfrm>
          <a:solidFill>
            <a:srgbClr val="9ED850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6" name="等腰三角形 105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7" name="等腰三角形 106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8" name="等腰三角形 107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9" name="等腰三角形 108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0" name="等腰三角形 109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1" name="等腰三角形 110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2" name="等腰三角形 111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3" name="等腰三角形 112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4" name="等腰三角形 113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5" name="等腰三角形 114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6" name="等腰三角形 115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-744973" y="907070"/>
            <a:ext cx="1212551" cy="1194744"/>
            <a:chOff x="229282" y="221838"/>
            <a:chExt cx="5541585" cy="5460207"/>
          </a:xfrm>
          <a:solidFill>
            <a:srgbClr val="FE5043"/>
          </a:solidFill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8" name="等腰三角形 117"/>
            <p:cNvSpPr>
              <a:spLocks noChangeAspect="1"/>
            </p:cNvSpPr>
            <p:nvPr/>
          </p:nvSpPr>
          <p:spPr>
            <a:xfrm rot="1471899" flipH="1" flipV="1">
              <a:off x="2483675" y="22183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9" name="等腰三角形 118"/>
            <p:cNvSpPr>
              <a:spLocks noChangeAspect="1"/>
            </p:cNvSpPr>
            <p:nvPr/>
          </p:nvSpPr>
          <p:spPr>
            <a:xfrm rot="5400000" flipH="1" flipV="1">
              <a:off x="4509845" y="1407648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0" name="等腰三角形 119"/>
            <p:cNvSpPr>
              <a:spLocks noChangeAspect="1"/>
            </p:cNvSpPr>
            <p:nvPr/>
          </p:nvSpPr>
          <p:spPr>
            <a:xfrm rot="7303377" flipH="1" flipV="1">
              <a:off x="4742449" y="2645890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1" name="等腰三角形 120"/>
            <p:cNvSpPr>
              <a:spLocks noChangeAspect="1"/>
            </p:cNvSpPr>
            <p:nvPr/>
          </p:nvSpPr>
          <p:spPr>
            <a:xfrm rot="9235312" flipH="1" flipV="1">
              <a:off x="4225834" y="3753189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2" name="等腰三角形 121"/>
            <p:cNvSpPr>
              <a:spLocks noChangeAspect="1"/>
            </p:cNvSpPr>
            <p:nvPr/>
          </p:nvSpPr>
          <p:spPr>
            <a:xfrm rot="11276791" flipH="1" flipV="1">
              <a:off x="3204196" y="438323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3" name="等腰三角形 122"/>
            <p:cNvSpPr>
              <a:spLocks noChangeAspect="1"/>
            </p:cNvSpPr>
            <p:nvPr/>
          </p:nvSpPr>
          <p:spPr>
            <a:xfrm rot="13250215" flipH="1" flipV="1">
              <a:off x="1956894" y="4406984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4" name="等腰三角形 123"/>
            <p:cNvSpPr>
              <a:spLocks noChangeAspect="1"/>
            </p:cNvSpPr>
            <p:nvPr/>
          </p:nvSpPr>
          <p:spPr>
            <a:xfrm rot="15128517" flipH="1" flipV="1">
              <a:off x="1008119" y="3751512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5" name="等腰三角形 124"/>
            <p:cNvSpPr>
              <a:spLocks noChangeAspect="1"/>
            </p:cNvSpPr>
            <p:nvPr/>
          </p:nvSpPr>
          <p:spPr>
            <a:xfrm rot="17019925" flipH="1" flipV="1">
              <a:off x="475925" y="26722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6" name="等腰三角形 125"/>
            <p:cNvSpPr>
              <a:spLocks noChangeAspect="1"/>
            </p:cNvSpPr>
            <p:nvPr/>
          </p:nvSpPr>
          <p:spPr>
            <a:xfrm rot="18827232" flipH="1" flipV="1">
              <a:off x="615382" y="1528107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7" name="等腰三角形 126"/>
            <p:cNvSpPr>
              <a:spLocks noChangeAspect="1"/>
            </p:cNvSpPr>
            <p:nvPr/>
          </p:nvSpPr>
          <p:spPr>
            <a:xfrm rot="20940126" flipH="1" flipV="1">
              <a:off x="1327629" y="641506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8" name="等腰三角形 127"/>
            <p:cNvSpPr>
              <a:spLocks noChangeAspect="1"/>
            </p:cNvSpPr>
            <p:nvPr/>
          </p:nvSpPr>
          <p:spPr>
            <a:xfrm rot="3469042" flipH="1" flipV="1">
              <a:off x="3653549" y="542381"/>
              <a:ext cx="781776" cy="1275061"/>
            </a:xfrm>
            <a:prstGeom prst="triangle">
              <a:avLst>
                <a:gd name="adj" fmla="val 1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508734" y="2921168"/>
            <a:ext cx="7174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00206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背包动规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采药</a:t>
            </a:r>
          </a:p>
        </p:txBody>
      </p:sp>
      <p:sp>
        <p:nvSpPr>
          <p:cNvPr id="2" name="矩形 1" hidden="1"/>
          <p:cNvSpPr/>
          <p:nvPr/>
        </p:nvSpPr>
        <p:spPr>
          <a:xfrm>
            <a:off x="1739516" y="1268760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M*N</a:t>
            </a:r>
            <a:r>
              <a:rPr lang="zh-CN" altLang="en-US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维的二维数组，每个位置有一个非负值，每次只能</a:t>
            </a:r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向右或者向下走</a:t>
            </a:r>
            <a:r>
              <a:rPr lang="zh-CN" altLang="en-US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，求从（</a:t>
            </a:r>
            <a:r>
              <a:rPr lang="en-US" altLang="zh-CN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）走到（</a:t>
            </a:r>
            <a:r>
              <a:rPr lang="en-US" altLang="zh-CN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M,N</a:t>
            </a:r>
            <a:r>
              <a:rPr lang="zh-CN" altLang="en-US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）的</a:t>
            </a:r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最小值</a:t>
            </a:r>
            <a:r>
              <a:rPr lang="zh-CN" altLang="en-US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2400" dirty="0">
              <a:solidFill>
                <a:srgbClr val="33333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400" dirty="0">
              <a:solidFill>
                <a:srgbClr val="33333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dirty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样例输入：</a:t>
            </a:r>
            <a:endParaRPr lang="en-US" altLang="zh-CN" sz="2400" dirty="0">
              <a:solidFill>
                <a:srgbClr val="33333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/>
              <a:t>5 4</a:t>
            </a:r>
          </a:p>
          <a:p>
            <a:r>
              <a:rPr lang="en-US" altLang="zh-CN" sz="2400" dirty="0"/>
              <a:t>3 5 2 9</a:t>
            </a:r>
          </a:p>
          <a:p>
            <a:r>
              <a:rPr lang="en-US" altLang="zh-CN" sz="2400" dirty="0"/>
              <a:t>8 3 12 8</a:t>
            </a:r>
          </a:p>
          <a:p>
            <a:r>
              <a:rPr lang="en-US" altLang="zh-CN" sz="2400" dirty="0"/>
              <a:t>6 7 2 9</a:t>
            </a:r>
          </a:p>
          <a:p>
            <a:r>
              <a:rPr lang="en-US" altLang="zh-CN" sz="2400" dirty="0"/>
              <a:t>14 18 24 9</a:t>
            </a:r>
          </a:p>
          <a:p>
            <a:r>
              <a:rPr lang="en-US" altLang="zh-CN" sz="2400" dirty="0"/>
              <a:t>2 28 19 15</a:t>
            </a:r>
          </a:p>
          <a:p>
            <a:endParaRPr lang="en-US" altLang="zh-CN" sz="2400" dirty="0"/>
          </a:p>
          <a:p>
            <a:r>
              <a:rPr lang="zh-CN" altLang="en-US" sz="2400" dirty="0"/>
              <a:t>样例输出：</a:t>
            </a:r>
            <a:endParaRPr lang="en-US" altLang="zh-CN" sz="2400" dirty="0"/>
          </a:p>
          <a:p>
            <a:r>
              <a:rPr lang="en-US" altLang="zh-CN" sz="2400" dirty="0"/>
              <a:t>53</a:t>
            </a:r>
            <a:endParaRPr lang="zh-CN" altLang="en-US" sz="24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FA9494D-7427-4B69-9C63-B04B7612D5C5}"/>
              </a:ext>
            </a:extLst>
          </p:cNvPr>
          <p:cNvSpPr txBox="1"/>
          <p:nvPr/>
        </p:nvSpPr>
        <p:spPr>
          <a:xfrm>
            <a:off x="1775520" y="1268760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/>
              <a:t>题目描述</a:t>
            </a:r>
            <a:endParaRPr lang="zh-CN" altLang="zh-CN" sz="2400" dirty="0"/>
          </a:p>
          <a:p>
            <a:r>
              <a:rPr lang="zh-CN" altLang="en-US" sz="2400" dirty="0"/>
              <a:t>辰辰是个天资聪颖的孩子，他的梦想是成为世界上最伟大的医师。为此，他想拜附近最有威望的医师为师。医师为了判断他的资质，给他出了一个难题。医师把他带到一个到处都是草药的山洞里对他说：“孩子，这个山洞里有一些不同的草药，采每一株都需要一些时间，每一株也有它自身的价值。我会给你一段时间，在这段时间里，你可以采到一些草药。如果你是一个聪明的孩子，你应该可以让采到的草药的总价值最大。”</a:t>
            </a:r>
          </a:p>
          <a:p>
            <a:endParaRPr lang="zh-CN" altLang="en-US" sz="2400" dirty="0"/>
          </a:p>
          <a:p>
            <a:r>
              <a:rPr lang="zh-CN" altLang="en-US" sz="2400" dirty="0"/>
              <a:t>如果你是辰辰，你能完成这个任务吗？</a:t>
            </a:r>
            <a:endParaRPr lang="en-US" altLang="zh-CN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363C457-97C3-41CD-9D4A-891FAC2DA75E}"/>
              </a:ext>
            </a:extLst>
          </p:cNvPr>
          <p:cNvSpPr txBox="1"/>
          <p:nvPr/>
        </p:nvSpPr>
        <p:spPr>
          <a:xfrm>
            <a:off x="1847528" y="1268760"/>
            <a:ext cx="907300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/>
              <a:t>输入数据：</a:t>
            </a:r>
          </a:p>
          <a:p>
            <a:r>
              <a:rPr lang="zh-CN" altLang="en-US" sz="2400" dirty="0"/>
              <a:t>第一行有 </a:t>
            </a:r>
            <a:r>
              <a:rPr lang="en-US" altLang="zh-CN" sz="2400" dirty="0"/>
              <a:t>2 </a:t>
            </a:r>
            <a:r>
              <a:rPr lang="zh-CN" altLang="en-US" sz="2400" dirty="0"/>
              <a:t>个整数 </a:t>
            </a:r>
            <a:r>
              <a:rPr lang="en-US" altLang="zh-CN" sz="2400" dirty="0"/>
              <a:t>T(1≤T≤1000) </a:t>
            </a:r>
            <a:r>
              <a:rPr lang="zh-CN" altLang="en-US" sz="2400" dirty="0"/>
              <a:t>和 </a:t>
            </a:r>
            <a:r>
              <a:rPr lang="en-US" altLang="zh-CN" sz="2400" dirty="0"/>
              <a:t>M(1≤M≤100) </a:t>
            </a:r>
            <a:r>
              <a:rPr lang="zh-CN" altLang="en-US" sz="2400" dirty="0"/>
              <a:t>，用一个空格隔开， </a:t>
            </a:r>
            <a:r>
              <a:rPr lang="en-US" altLang="zh-CN" sz="2400" dirty="0"/>
              <a:t>T </a:t>
            </a:r>
            <a:r>
              <a:rPr lang="zh-CN" altLang="en-US" sz="2400" dirty="0"/>
              <a:t>代表总共能够用来采药的时间， </a:t>
            </a:r>
            <a:r>
              <a:rPr lang="en-US" altLang="zh-CN" sz="2400" dirty="0"/>
              <a:t>M </a:t>
            </a:r>
            <a:r>
              <a:rPr lang="zh-CN" altLang="en-US" sz="2400" dirty="0"/>
              <a:t>代表山洞里的草药的数目。</a:t>
            </a:r>
          </a:p>
          <a:p>
            <a:r>
              <a:rPr lang="zh-CN" altLang="en-US" sz="2400" dirty="0"/>
              <a:t>接下来的 </a:t>
            </a:r>
            <a:r>
              <a:rPr lang="en-US" altLang="zh-CN" sz="2400" dirty="0"/>
              <a:t>M </a:t>
            </a:r>
            <a:r>
              <a:rPr lang="zh-CN" altLang="en-US" sz="2400" dirty="0"/>
              <a:t>行每行包括两个在 </a:t>
            </a:r>
            <a:r>
              <a:rPr lang="en-US" altLang="zh-CN" sz="2400" dirty="0"/>
              <a:t>1 </a:t>
            </a:r>
            <a:r>
              <a:rPr lang="zh-CN" altLang="en-US" sz="2400" dirty="0"/>
              <a:t>到 </a:t>
            </a:r>
            <a:r>
              <a:rPr lang="en-US" altLang="zh-CN" sz="2400" dirty="0"/>
              <a:t>100 </a:t>
            </a:r>
            <a:r>
              <a:rPr lang="zh-CN" altLang="en-US" sz="2400" dirty="0"/>
              <a:t>之间（包括 </a:t>
            </a:r>
            <a:r>
              <a:rPr lang="en-US" altLang="zh-CN" sz="2400" dirty="0"/>
              <a:t>1</a:t>
            </a:r>
            <a:r>
              <a:rPr lang="zh-CN" altLang="en-US" sz="2400" dirty="0"/>
              <a:t>和 </a:t>
            </a:r>
            <a:r>
              <a:rPr lang="en-US" altLang="zh-CN" sz="2400" dirty="0"/>
              <a:t>100 </a:t>
            </a:r>
            <a:r>
              <a:rPr lang="zh-CN" altLang="en-US" sz="2400" dirty="0"/>
              <a:t>）的整数，分别表示采摘某株草药的时间和这株草药的价值。</a:t>
            </a:r>
            <a:endParaRPr lang="en-US" altLang="zh-CN" sz="2400" dirty="0"/>
          </a:p>
          <a:p>
            <a:r>
              <a:rPr lang="en-US" altLang="zh-CN" sz="2400" dirty="0"/>
              <a:t>70 3</a:t>
            </a:r>
          </a:p>
          <a:p>
            <a:r>
              <a:rPr lang="en-US" altLang="zh-CN" sz="2400" dirty="0"/>
              <a:t>71 100</a:t>
            </a:r>
          </a:p>
          <a:p>
            <a:r>
              <a:rPr lang="en-US" altLang="zh-CN" sz="2400" dirty="0"/>
              <a:t>69 1</a:t>
            </a:r>
          </a:p>
          <a:p>
            <a:r>
              <a:rPr lang="en-US" altLang="zh-CN" sz="2400" dirty="0"/>
              <a:t>1 2</a:t>
            </a:r>
          </a:p>
          <a:p>
            <a:endParaRPr lang="zh-CN" altLang="zh-CN" sz="2400" dirty="0"/>
          </a:p>
          <a:p>
            <a:r>
              <a:rPr lang="zh-CN" altLang="zh-CN" sz="2400" b="1" dirty="0"/>
              <a:t>输出数据：</a:t>
            </a:r>
          </a:p>
          <a:p>
            <a:r>
              <a:rPr lang="en-US" altLang="zh-CN" sz="2400" dirty="0"/>
              <a:t>1 </a:t>
            </a:r>
            <a:r>
              <a:rPr lang="zh-CN" altLang="en-US" sz="2400" dirty="0"/>
              <a:t>个整数，表示在规定的时间内可以采到的草药的最大总价值。</a:t>
            </a:r>
            <a:endParaRPr lang="en-US" altLang="zh-CN" sz="2400" dirty="0"/>
          </a:p>
          <a:p>
            <a:r>
              <a:rPr lang="en-US" altLang="zh-CN" sz="2400" dirty="0"/>
              <a:t>3</a:t>
            </a:r>
            <a:endParaRPr lang="zh-CN" altLang="zh-CN" sz="2400" dirty="0"/>
          </a:p>
          <a:p>
            <a:endParaRPr lang="zh-CN" altLang="en-US" sz="3600" dirty="0">
              <a:latin typeface="+mn-ea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21BD596-F970-4EFD-ACE5-FE06164E270A}"/>
              </a:ext>
            </a:extLst>
          </p:cNvPr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采药</a:t>
            </a:r>
          </a:p>
        </p:txBody>
      </p:sp>
    </p:spTree>
    <p:extLst>
      <p:ext uri="{BB962C8B-B14F-4D97-AF65-F5344CB8AC3E}">
        <p14:creationId xmlns:p14="http://schemas.microsoft.com/office/powerpoint/2010/main" val="1746652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A028D1C1-4A45-4BD6-A540-E87F59DB12C9}"/>
              </a:ext>
            </a:extLst>
          </p:cNvPr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采药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98FA75C-8F50-45BA-BF28-5A48D90796EE}"/>
              </a:ext>
            </a:extLst>
          </p:cNvPr>
          <p:cNvSpPr txBox="1"/>
          <p:nvPr/>
        </p:nvSpPr>
        <p:spPr>
          <a:xfrm>
            <a:off x="1487488" y="1916832"/>
            <a:ext cx="9217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        时间</a:t>
            </a:r>
            <a:r>
              <a:rPr lang="en-US" altLang="zh-CN" sz="2800" dirty="0"/>
              <a:t>T</a:t>
            </a:r>
            <a:r>
              <a:rPr lang="zh-CN" altLang="en-US" sz="2800" dirty="0"/>
              <a:t>相当于背包容量</a:t>
            </a:r>
            <a:r>
              <a:rPr lang="en-US" altLang="zh-CN" sz="2800" dirty="0"/>
              <a:t>C</a:t>
            </a:r>
            <a:r>
              <a:rPr lang="zh-CN" altLang="en-US" sz="2800" dirty="0"/>
              <a:t>，草药数目</a:t>
            </a:r>
            <a:r>
              <a:rPr lang="en-US" altLang="zh-CN" sz="2800" dirty="0"/>
              <a:t>M</a:t>
            </a:r>
            <a:r>
              <a:rPr lang="zh-CN" altLang="en-US" sz="2800" dirty="0"/>
              <a:t>相当于物品数量</a:t>
            </a:r>
            <a:r>
              <a:rPr lang="en-US" altLang="zh-CN" sz="2800" dirty="0"/>
              <a:t>n</a:t>
            </a:r>
            <a:r>
              <a:rPr lang="zh-CN" altLang="en-US" sz="2800" dirty="0"/>
              <a:t>。这是一道典型的</a:t>
            </a:r>
            <a:r>
              <a:rPr lang="en-US" altLang="zh-CN" sz="2800" dirty="0"/>
              <a:t>01</a:t>
            </a:r>
            <a:r>
              <a:rPr lang="zh-CN" altLang="en-US" sz="2800" dirty="0"/>
              <a:t>背包问题。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15480" y="764704"/>
            <a:ext cx="3096344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400" dirty="0"/>
              <a:t> 边界：</a:t>
            </a:r>
            <a:endParaRPr lang="en-US" altLang="zh-CN" sz="2400" dirty="0"/>
          </a:p>
          <a:p>
            <a:r>
              <a:rPr lang="en-US" altLang="zh-CN" sz="2400" dirty="0"/>
              <a:t>f[0][0]=0;</a:t>
            </a:r>
          </a:p>
        </p:txBody>
      </p:sp>
      <p:sp>
        <p:nvSpPr>
          <p:cNvPr id="5" name="矩形 4"/>
          <p:cNvSpPr/>
          <p:nvPr/>
        </p:nvSpPr>
        <p:spPr>
          <a:xfrm>
            <a:off x="1415480" y="2492896"/>
            <a:ext cx="6624736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dirty="0"/>
              <a:t>动态方程实现：</a:t>
            </a:r>
            <a:endParaRPr lang="en-US" altLang="zh-CN" sz="2400" dirty="0"/>
          </a:p>
          <a:p>
            <a:r>
              <a:rPr lang="en-US" altLang="zh-CN" sz="2400" dirty="0"/>
              <a:t> for(int </a:t>
            </a:r>
            <a:r>
              <a:rPr lang="en-US" altLang="zh-CN" sz="2400" dirty="0" err="1"/>
              <a:t>i</a:t>
            </a:r>
            <a:r>
              <a:rPr lang="en-US" altLang="zh-CN" sz="2400" dirty="0"/>
              <a:t>=1;i&lt;=</a:t>
            </a:r>
            <a:r>
              <a:rPr lang="en-US" altLang="zh-CN" sz="2400" dirty="0" err="1"/>
              <a:t>m;i</a:t>
            </a:r>
            <a:r>
              <a:rPr lang="en-US" altLang="zh-CN" sz="2400" dirty="0"/>
              <a:t>++)</a:t>
            </a:r>
          </a:p>
          <a:p>
            <a:r>
              <a:rPr lang="en-US" altLang="zh-CN" sz="2400" dirty="0"/>
              <a:t>    {</a:t>
            </a:r>
          </a:p>
          <a:p>
            <a:r>
              <a:rPr lang="en-US" altLang="zh-CN" sz="2400" dirty="0"/>
              <a:t>        for(int j=0;j&lt;=</a:t>
            </a:r>
            <a:r>
              <a:rPr lang="en-US" altLang="zh-CN" sz="2400" dirty="0" err="1"/>
              <a:t>t;j</a:t>
            </a:r>
            <a:r>
              <a:rPr lang="en-US" altLang="zh-CN" sz="2400" dirty="0"/>
              <a:t>++)</a:t>
            </a:r>
          </a:p>
          <a:p>
            <a:r>
              <a:rPr lang="en-US" altLang="zh-CN" sz="2400" dirty="0"/>
              <a:t>            f[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][j]=f[i-1][j];</a:t>
            </a:r>
          </a:p>
          <a:p>
            <a:r>
              <a:rPr lang="en-US" altLang="zh-CN" sz="2400" dirty="0"/>
              <a:t>        for(int j=w[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];j&lt;=</a:t>
            </a:r>
            <a:r>
              <a:rPr lang="en-US" altLang="zh-CN" sz="2400" dirty="0" err="1"/>
              <a:t>t;j</a:t>
            </a:r>
            <a:r>
              <a:rPr lang="en-US" altLang="zh-CN" sz="2400" dirty="0"/>
              <a:t>++)</a:t>
            </a:r>
          </a:p>
          <a:p>
            <a:r>
              <a:rPr lang="en-US" altLang="zh-CN" sz="2400" dirty="0"/>
              <a:t>            f[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][j]=max(f[i-1][j-w[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]]+v[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],f[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][j]);</a:t>
            </a:r>
          </a:p>
          <a:p>
            <a:r>
              <a:rPr lang="en-US" altLang="zh-CN" sz="2400" dirty="0"/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1775520" y="1268760"/>
                <a:ext cx="8568952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400" b="1" dirty="0"/>
                  <a:t>题目描述</a:t>
                </a:r>
                <a:endParaRPr lang="zh-CN" altLang="zh-CN" sz="2400" dirty="0"/>
              </a:p>
              <a:p>
                <a:r>
                  <a:rPr lang="zh-CN" altLang="en-US" sz="2400" dirty="0"/>
                  <a:t>         金明今天很开心，家里购置的新房就要领钥匙了，新房里有一间他自己专用的很宽敞的房间。更让他高兴的是，妈妈昨天对他说：“你的房间需要购买哪些物品，怎么布置，你说了算，只要不超过 </a:t>
                </a:r>
                <a:r>
                  <a:rPr lang="en-US" altLang="zh-CN" sz="2400" i="1" dirty="0"/>
                  <a:t>N</a:t>
                </a:r>
                <a:r>
                  <a:rPr lang="zh-CN" altLang="en-US" sz="2400" dirty="0"/>
                  <a:t> 元钱就行”。今天一早金明就开始做预算，但是他想买的东西太多了，肯定会超过妈妈限定的 </a:t>
                </a:r>
                <a:r>
                  <a:rPr lang="en-US" altLang="zh-CN" sz="2400" i="1" dirty="0"/>
                  <a:t>N</a:t>
                </a:r>
                <a:r>
                  <a:rPr lang="zh-CN" altLang="en-US" sz="2400" dirty="0"/>
                  <a:t> 元。于是，他把每件物品规定了一个重要度，分为 </a:t>
                </a:r>
                <a:r>
                  <a:rPr lang="en-US" altLang="zh-CN" sz="2400" dirty="0"/>
                  <a:t>5</a:t>
                </a:r>
                <a:r>
                  <a:rPr lang="zh-CN" altLang="en-US" sz="2400" dirty="0"/>
                  <a:t> 等：用整数 </a:t>
                </a:r>
                <a:r>
                  <a:rPr lang="en-US" altLang="zh-CN" sz="2400" dirty="0"/>
                  <a:t>1-5</a:t>
                </a:r>
                <a:r>
                  <a:rPr lang="zh-CN" altLang="en-US" sz="2400" dirty="0"/>
                  <a:t> 表示，第 </a:t>
                </a:r>
                <a:r>
                  <a:rPr lang="en-US" altLang="zh-CN" sz="2400" dirty="0"/>
                  <a:t>5</a:t>
                </a:r>
                <a:r>
                  <a:rPr lang="zh-CN" altLang="en-US" sz="2400" dirty="0"/>
                  <a:t> 等最重要。他还从因特网上查到了每件物品的价格（都是整数元）。他希望在不超过 </a:t>
                </a:r>
                <a:r>
                  <a:rPr lang="en-US" altLang="zh-CN" sz="2400" i="1" dirty="0"/>
                  <a:t>N</a:t>
                </a:r>
                <a:r>
                  <a:rPr lang="zh-CN" altLang="en-US" sz="2400" dirty="0"/>
                  <a:t> 元（可以等于 </a:t>
                </a:r>
                <a:r>
                  <a:rPr lang="en-US" altLang="zh-CN" sz="2400" i="1" dirty="0"/>
                  <a:t>N</a:t>
                </a:r>
                <a:r>
                  <a:rPr lang="zh-CN" altLang="en-US" sz="2400" dirty="0"/>
                  <a:t> 元）的前提下，使每件物品的价格与重要度的乘积的总和最大。</a:t>
                </a:r>
              </a:p>
              <a:p>
                <a:r>
                  <a:rPr lang="zh-CN" altLang="en-US" sz="2400" dirty="0"/>
                  <a:t>设第 </a:t>
                </a:r>
                <a:r>
                  <a:rPr lang="en-US" altLang="zh-CN" sz="2400" i="1" dirty="0"/>
                  <a:t>j</a:t>
                </a:r>
                <a:r>
                  <a:rPr lang="zh-CN" altLang="en-US" sz="2400" dirty="0"/>
                  <a:t> 件物品的价格为 </a:t>
                </a:r>
                <a:r>
                  <a:rPr lang="en-US" altLang="zh-CN" sz="2400" i="1" dirty="0"/>
                  <a:t>v</a:t>
                </a:r>
                <a:r>
                  <a:rPr lang="en-US" altLang="zh-CN" sz="2400" dirty="0"/>
                  <a:t>[​</a:t>
                </a:r>
                <a:r>
                  <a:rPr lang="en-US" altLang="zh-CN" sz="2400" i="1" dirty="0"/>
                  <a:t>j</a:t>
                </a:r>
                <a:r>
                  <a:rPr lang="en-US" altLang="zh-CN" sz="2400" dirty="0"/>
                  <a:t>]</a:t>
                </a:r>
                <a:r>
                  <a:rPr lang="zh-CN" altLang="en-US" sz="2400" dirty="0"/>
                  <a:t> ，重要度为 </a:t>
                </a:r>
                <a:r>
                  <a:rPr lang="en-US" altLang="zh-CN" sz="2400" i="1" dirty="0"/>
                  <a:t>w</a:t>
                </a:r>
                <a:r>
                  <a:rPr lang="en-US" altLang="zh-CN" sz="2400" dirty="0"/>
                  <a:t>[​</a:t>
                </a:r>
                <a:r>
                  <a:rPr lang="en-US" altLang="zh-CN" sz="2400" i="1" dirty="0"/>
                  <a:t>j</a:t>
                </a:r>
                <a:r>
                  <a:rPr lang="en-US" altLang="zh-CN" sz="2400" dirty="0"/>
                  <a:t>]</a:t>
                </a:r>
                <a:r>
                  <a:rPr lang="zh-CN" altLang="en-US" sz="2400" dirty="0"/>
                  <a:t> ，共选中了 </a:t>
                </a:r>
                <a:r>
                  <a:rPr lang="en-US" altLang="zh-CN" sz="2400" i="1" dirty="0"/>
                  <a:t>k</a:t>
                </a:r>
                <a:r>
                  <a:rPr lang="zh-CN" altLang="en-US" sz="2400" dirty="0"/>
                  <a:t> 件物品，编号依次为 </a:t>
                </a:r>
                <a:r>
                  <a:rPr lang="en-US" altLang="zh-CN" sz="2400" i="1" dirty="0"/>
                  <a:t>j</a:t>
                </a:r>
                <a:r>
                  <a:rPr lang="en-US" altLang="zh-CN" sz="2400" dirty="0"/>
                  <a:t>1​,</a:t>
                </a:r>
                <a:r>
                  <a:rPr lang="en-US" altLang="zh-CN" sz="2400" i="1" dirty="0"/>
                  <a:t>j</a:t>
                </a:r>
                <a:r>
                  <a:rPr lang="en-US" altLang="zh-CN" sz="2400" dirty="0"/>
                  <a:t>2​,…,</a:t>
                </a:r>
                <a:r>
                  <a:rPr lang="en-US" altLang="zh-CN" sz="2400" i="1" dirty="0" err="1"/>
                  <a:t>jk</a:t>
                </a:r>
                <a:r>
                  <a:rPr lang="zh-CN" altLang="en-US" sz="2400" dirty="0"/>
                  <a:t>​ ，则所求的总和为：</a:t>
                </a:r>
                <a:endParaRPr lang="en-US" altLang="zh-CN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zh-CN" sz="2400" i="1" smtClean="0">
                          <a:latin typeface="Cambria Math" panose="02040503050406030204" pitchFamily="18" charset="0"/>
                        </a:rPr>
                        <m:t>⨯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⨯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+…+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⨯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zh-CN" sz="2400" b="0" dirty="0"/>
              </a:p>
              <a:p>
                <a:r>
                  <a:rPr lang="zh-CN" altLang="en-US" sz="2400" dirty="0"/>
                  <a:t>请你帮助金明设计一个满足要求的购物单。</a:t>
                </a:r>
              </a:p>
              <a:p>
                <a:endParaRPr lang="zh-CN" altLang="zh-CN" sz="24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20" y="1268760"/>
                <a:ext cx="8568952" cy="5632311"/>
              </a:xfrm>
              <a:prstGeom prst="rect">
                <a:avLst/>
              </a:prstGeom>
              <a:blipFill>
                <a:blip r:embed="rId2"/>
                <a:stretch>
                  <a:fillRect l="-1067" t="-1299" r="-41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开心的金明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55440" y="1268760"/>
            <a:ext cx="103691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输入格式</a:t>
            </a:r>
            <a:endParaRPr lang="zh-CN" altLang="zh-CN" sz="2400" dirty="0"/>
          </a:p>
          <a:p>
            <a:r>
              <a:rPr lang="zh-CN" altLang="en-US" sz="2400" dirty="0"/>
              <a:t>第一行，为 </a:t>
            </a:r>
            <a:r>
              <a:rPr lang="en-US" altLang="zh-CN" sz="2400" dirty="0"/>
              <a:t>2 </a:t>
            </a:r>
            <a:r>
              <a:rPr lang="zh-CN" altLang="en-US" sz="2400" dirty="0"/>
              <a:t>个正整数，用一个空格隔开： </a:t>
            </a:r>
            <a:r>
              <a:rPr lang="en-US" altLang="zh-CN" sz="2400" dirty="0"/>
              <a:t>Nm </a:t>
            </a:r>
            <a:r>
              <a:rPr lang="zh-CN" altLang="en-US" sz="2400" dirty="0"/>
              <a:t>（其中 </a:t>
            </a:r>
            <a:r>
              <a:rPr lang="en-US" altLang="zh-CN" sz="2400" dirty="0"/>
              <a:t>N(&lt;30000) </a:t>
            </a:r>
            <a:r>
              <a:rPr lang="zh-CN" altLang="en-US" sz="2400" dirty="0"/>
              <a:t>表示总钱数， </a:t>
            </a:r>
            <a:r>
              <a:rPr lang="en-US" altLang="zh-CN" sz="2400" dirty="0"/>
              <a:t>m(&lt;25000) </a:t>
            </a:r>
            <a:r>
              <a:rPr lang="zh-CN" altLang="en-US" sz="2400" dirty="0"/>
              <a:t>为希望购买物品的个数。）</a:t>
            </a:r>
            <a:endParaRPr lang="en-US" altLang="zh-CN" sz="2400" dirty="0"/>
          </a:p>
          <a:p>
            <a:endParaRPr lang="zh-CN" altLang="en-US" sz="2400" dirty="0"/>
          </a:p>
          <a:p>
            <a:r>
              <a:rPr lang="zh-CN" altLang="en-US" sz="2400" dirty="0"/>
              <a:t>从第 </a:t>
            </a:r>
            <a:r>
              <a:rPr lang="en-US" altLang="zh-CN" sz="2400" dirty="0"/>
              <a:t>2</a:t>
            </a:r>
            <a:r>
              <a:rPr lang="zh-CN" altLang="en-US" sz="2400" dirty="0"/>
              <a:t>行到第 </a:t>
            </a:r>
            <a:r>
              <a:rPr lang="en-US" altLang="zh-CN" sz="2400" dirty="0"/>
              <a:t>m+1</a:t>
            </a:r>
            <a:r>
              <a:rPr lang="zh-CN" altLang="en-US" sz="2400" dirty="0"/>
              <a:t>行，第 </a:t>
            </a:r>
            <a:r>
              <a:rPr lang="en-US" altLang="zh-CN" sz="2400" dirty="0"/>
              <a:t>j </a:t>
            </a:r>
            <a:r>
              <a:rPr lang="zh-CN" altLang="en-US" sz="2400" dirty="0"/>
              <a:t>行给出了编号为 </a:t>
            </a:r>
            <a:r>
              <a:rPr lang="en-US" altLang="zh-CN" sz="2400" dirty="0"/>
              <a:t>j-1</a:t>
            </a:r>
            <a:r>
              <a:rPr lang="zh-CN" altLang="en-US" sz="2400" dirty="0"/>
              <a:t>的物品的基本数据，每行有 </a:t>
            </a:r>
            <a:r>
              <a:rPr lang="en-US" altLang="zh-CN" sz="2400" dirty="0"/>
              <a:t>2 </a:t>
            </a:r>
            <a:r>
              <a:rPr lang="zh-CN" altLang="en-US" sz="2400" dirty="0"/>
              <a:t>个非负整数 </a:t>
            </a:r>
            <a:r>
              <a:rPr lang="en-US" altLang="zh-CN" sz="2400" dirty="0" err="1"/>
              <a:t>vp</a:t>
            </a:r>
            <a:r>
              <a:rPr lang="en-US" altLang="zh-CN" sz="2400" dirty="0"/>
              <a:t> </a:t>
            </a:r>
            <a:r>
              <a:rPr lang="zh-CN" altLang="en-US" sz="2400" dirty="0"/>
              <a:t>（其中 </a:t>
            </a:r>
            <a:r>
              <a:rPr lang="en-US" altLang="zh-CN" sz="2400" dirty="0"/>
              <a:t>v </a:t>
            </a:r>
            <a:r>
              <a:rPr lang="zh-CN" altLang="en-US" sz="2400" dirty="0"/>
              <a:t>表示该物品的价格 </a:t>
            </a:r>
            <a:r>
              <a:rPr lang="en-US" altLang="zh-CN" sz="2400" dirty="0"/>
              <a:t>(v≤10000) </a:t>
            </a:r>
            <a:r>
              <a:rPr lang="zh-CN" altLang="en-US" sz="2400" dirty="0"/>
              <a:t>， </a:t>
            </a:r>
            <a:r>
              <a:rPr lang="en-US" altLang="zh-CN" sz="2400" dirty="0"/>
              <a:t>p </a:t>
            </a:r>
            <a:r>
              <a:rPr lang="zh-CN" altLang="en-US" sz="2400" dirty="0"/>
              <a:t>表示该物品的重要度</a:t>
            </a:r>
            <a:r>
              <a:rPr lang="en-US" altLang="zh-CN" sz="2400" dirty="0"/>
              <a:t>( 1-5 )</a:t>
            </a:r>
          </a:p>
          <a:p>
            <a:endParaRPr lang="en-US" altLang="zh-CN" sz="2400" dirty="0"/>
          </a:p>
          <a:p>
            <a:r>
              <a:rPr lang="en-US" altLang="zh-CN" sz="2400" dirty="0"/>
              <a:t>1000 5</a:t>
            </a:r>
          </a:p>
          <a:p>
            <a:r>
              <a:rPr lang="en-US" altLang="zh-CN" sz="2400" dirty="0"/>
              <a:t>800 2</a:t>
            </a:r>
          </a:p>
          <a:p>
            <a:r>
              <a:rPr lang="en-US" altLang="zh-CN" sz="2400" dirty="0"/>
              <a:t>400 5</a:t>
            </a:r>
          </a:p>
          <a:p>
            <a:r>
              <a:rPr lang="en-US" altLang="zh-CN" sz="2400" dirty="0"/>
              <a:t>300 5</a:t>
            </a:r>
          </a:p>
          <a:p>
            <a:r>
              <a:rPr lang="en-US" altLang="zh-CN" sz="2400" dirty="0"/>
              <a:t>400 3</a:t>
            </a:r>
          </a:p>
          <a:p>
            <a:r>
              <a:rPr lang="en-US" altLang="zh-CN" sz="2400" dirty="0"/>
              <a:t>200 2</a:t>
            </a:r>
            <a:endParaRPr lang="zh-CN" altLang="en-US" sz="2400" dirty="0"/>
          </a:p>
          <a:p>
            <a:endParaRPr lang="zh-CN" altLang="zh-CN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开心的金明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65E09DF-02B8-4E9F-8ACF-7F7A687959CD}"/>
              </a:ext>
            </a:extLst>
          </p:cNvPr>
          <p:cNvSpPr/>
          <p:nvPr/>
        </p:nvSpPr>
        <p:spPr>
          <a:xfrm>
            <a:off x="5328592" y="4581128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 b="1" dirty="0"/>
              <a:t>输出格式</a:t>
            </a:r>
          </a:p>
          <a:p>
            <a:r>
              <a:rPr lang="en-US" altLang="zh-CN" sz="2400" dirty="0"/>
              <a:t>1</a:t>
            </a:r>
            <a:r>
              <a:rPr lang="zh-CN" altLang="en-US" sz="2400" dirty="0"/>
              <a:t>个正整数，为不超过总钱数的物品的价格与重要度乘积的总和的最大值 </a:t>
            </a:r>
            <a:r>
              <a:rPr lang="en-US" altLang="zh-CN" sz="2400" dirty="0"/>
              <a:t>(&lt;100000000)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3900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05550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E702B795-C017-4ECB-82E7-B33623AEF3C0}"/>
              </a:ext>
            </a:extLst>
          </p:cNvPr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开心的金明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8450BB4C-77D3-4A8E-B2D8-B5E6F62F73CD}"/>
                  </a:ext>
                </a:extLst>
              </p:cNvPr>
              <p:cNvSpPr txBox="1"/>
              <p:nvPr/>
            </p:nvSpPr>
            <p:spPr>
              <a:xfrm>
                <a:off x="1487488" y="1556792"/>
                <a:ext cx="9217024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        价格</a:t>
                </a:r>
                <a:r>
                  <a:rPr lang="en-US" altLang="zh-CN" sz="2800" dirty="0"/>
                  <a:t>N</a:t>
                </a:r>
                <a:r>
                  <a:rPr lang="zh-CN" altLang="en-US" sz="2800" dirty="0"/>
                  <a:t>相当于背包容量</a:t>
                </a:r>
                <a:r>
                  <a:rPr lang="en-US" altLang="zh-CN" sz="2800" dirty="0"/>
                  <a:t>C</a:t>
                </a:r>
                <a:r>
                  <a:rPr lang="zh-CN" altLang="en-US" sz="2800" dirty="0"/>
                  <a:t>，</a:t>
                </a:r>
                <a:r>
                  <a:rPr lang="en-US" altLang="zh-CN" sz="2800" dirty="0"/>
                  <a:t> 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altLang="zh-CN" sz="2800" i="1">
                        <a:latin typeface="Cambria Math" panose="02040503050406030204" pitchFamily="18" charset="0"/>
                      </a:rPr>
                      <m:t>⨯</m:t>
                    </m:r>
                    <m:r>
                      <a:rPr lang="en-US" altLang="zh-CN" sz="2800" i="1">
                        <a:latin typeface="Cambria Math" panose="02040503050406030204" pitchFamily="18" charset="0"/>
                      </a:rPr>
                      <m:t>𝑤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sz="2800" dirty="0"/>
                  <a:t>相当于物品价值。这也是一道典型的</a:t>
                </a:r>
                <a:r>
                  <a:rPr lang="en-US" altLang="zh-CN" sz="2800" dirty="0"/>
                  <a:t>01</a:t>
                </a:r>
                <a:r>
                  <a:rPr lang="zh-CN" altLang="en-US" sz="2800" dirty="0"/>
                  <a:t>背包问题。</a:t>
                </a:r>
                <a:endParaRPr lang="en-US" altLang="zh-CN" sz="2800" dirty="0"/>
              </a:p>
              <a:p>
                <a:r>
                  <a:rPr lang="en-US" altLang="zh-CN" sz="2800" dirty="0"/>
                  <a:t>        </a:t>
                </a:r>
                <a:r>
                  <a:rPr lang="zh-CN" altLang="en-US" sz="2800" dirty="0"/>
                  <a:t>但由于物品数量太多，用二维数组很有可能会爆内存。所以我们要对二维数组进行优化。</a:t>
                </a:r>
                <a:endParaRPr lang="en-US" altLang="zh-CN" sz="2800" dirty="0"/>
              </a:p>
              <a:p>
                <a:r>
                  <a:rPr lang="en-US" altLang="zh-CN" sz="2800" dirty="0"/>
                  <a:t>        </a:t>
                </a:r>
                <a:r>
                  <a:rPr lang="zh-CN" altLang="en-US" sz="2800" dirty="0"/>
                  <a:t>考虑以下方程，</a:t>
                </a:r>
                <a:endParaRPr lang="en-US" altLang="zh-CN" sz="2800" dirty="0"/>
              </a:p>
              <a:p>
                <a:endParaRPr lang="en-US" altLang="zh-CN" sz="2800" dirty="0"/>
              </a:p>
              <a:p>
                <a:endParaRPr lang="en-US" altLang="zh-CN" sz="2800" dirty="0"/>
              </a:p>
              <a:p>
                <a:r>
                  <a:rPr lang="zh-CN" altLang="en-US" sz="2800" dirty="0"/>
                  <a:t>        由于推导出</a:t>
                </a:r>
                <a:r>
                  <a:rPr lang="en-US" altLang="zh-CN" sz="2800" dirty="0"/>
                  <a:t>F(</a:t>
                </a:r>
                <a:r>
                  <a:rPr lang="en-US" altLang="zh-CN" sz="2800" dirty="0" err="1"/>
                  <a:t>n,C</a:t>
                </a:r>
                <a:r>
                  <a:rPr lang="en-US" altLang="zh-CN" sz="2800" dirty="0"/>
                  <a:t>)</a:t>
                </a:r>
                <a:r>
                  <a:rPr lang="zh-CN" altLang="en-US" sz="2800" dirty="0"/>
                  <a:t>只需要</a:t>
                </a:r>
                <a:r>
                  <a:rPr lang="en-US" altLang="zh-CN" sz="2800" dirty="0"/>
                  <a:t>n-1</a:t>
                </a:r>
                <a:r>
                  <a:rPr lang="zh-CN" altLang="en-US" sz="2800" dirty="0"/>
                  <a:t>这个状态时的</a:t>
                </a:r>
                <a:r>
                  <a:rPr lang="en-US" altLang="zh-CN" sz="2800" dirty="0"/>
                  <a:t>C+1</a:t>
                </a:r>
                <a:r>
                  <a:rPr lang="zh-CN" altLang="en-US" sz="2800" dirty="0"/>
                  <a:t>个值，所以，我们可以把二维数组用一维数组来表示。</a:t>
                </a:r>
                <a:endParaRPr lang="en-US" altLang="zh-CN" sz="2800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8450BB4C-77D3-4A8E-B2D8-B5E6F62F7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488" y="1556792"/>
                <a:ext cx="9217024" cy="3970318"/>
              </a:xfrm>
              <a:prstGeom prst="rect">
                <a:avLst/>
              </a:prstGeom>
              <a:blipFill>
                <a:blip r:embed="rId2"/>
                <a:stretch>
                  <a:fillRect l="-1323" t="-2147" r="-2976" b="-26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A0C76A6B-42CC-4253-8B68-6B51476F7A42}"/>
                  </a:ext>
                </a:extLst>
              </p:cNvPr>
              <p:cNvSpPr txBox="1"/>
              <p:nvPr/>
            </p:nvSpPr>
            <p:spPr>
              <a:xfrm>
                <a:off x="1758402" y="3789040"/>
                <a:ext cx="8675195" cy="8238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unc>
                                <m:func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𝑚𝑎𝑥</m:t>
                                  </m:r>
                                </m:fName>
                                <m:e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d>
                                    <m:dPr>
                                      <m:ctrlP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−1,</m:t>
                                      </m:r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</m:d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d>
                                    <m:dPr>
                                      <m:ctrlP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−1,</m:t>
                                      </m:r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400" i="1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       (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sSub>
                                <m:sSub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−1,</m:t>
                                  </m:r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</m:d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           (0≤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A0C76A6B-42CC-4253-8B68-6B51476F7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8402" y="3789040"/>
                <a:ext cx="8675195" cy="8238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71464" y="908720"/>
            <a:ext cx="662473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dirty="0"/>
              <a:t>动态方程优化实现：</a:t>
            </a:r>
            <a:endParaRPr lang="en-US" altLang="zh-CN" sz="2400" dirty="0"/>
          </a:p>
          <a:p>
            <a:r>
              <a:rPr lang="en-US" altLang="zh-CN" sz="2400" dirty="0"/>
              <a:t> for(int j=1;j&lt;=</a:t>
            </a:r>
            <a:r>
              <a:rPr lang="en-US" altLang="zh-CN" sz="2400" dirty="0" err="1"/>
              <a:t>n;j</a:t>
            </a:r>
            <a:r>
              <a:rPr lang="en-US" altLang="zh-CN" sz="2400" dirty="0"/>
              <a:t>++){  </a:t>
            </a:r>
          </a:p>
          <a:p>
            <a:r>
              <a:rPr lang="en-US" altLang="zh-CN" sz="2400" dirty="0"/>
              <a:t>        for(int k=</a:t>
            </a:r>
            <a:r>
              <a:rPr lang="en-US" altLang="zh-CN" sz="2400" dirty="0" err="1"/>
              <a:t>m;k</a:t>
            </a:r>
            <a:r>
              <a:rPr lang="en-US" altLang="zh-CN" sz="2400" dirty="0"/>
              <a:t>&gt;=a[j];k--){  //</a:t>
            </a:r>
            <a:r>
              <a:rPr lang="zh-CN" altLang="en-US" sz="2400" dirty="0"/>
              <a:t>倒着更新数组</a:t>
            </a:r>
            <a:endParaRPr lang="en-US" altLang="zh-CN" sz="2400" dirty="0"/>
          </a:p>
          <a:p>
            <a:r>
              <a:rPr lang="en-US" altLang="zh-CN" sz="2400" dirty="0"/>
              <a:t>           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[k]=max(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[k],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[k-a[j]]+a[j]*b[j]);  </a:t>
            </a:r>
          </a:p>
          <a:p>
            <a:r>
              <a:rPr lang="en-US" altLang="zh-CN" sz="2400" dirty="0"/>
              <a:t>        }  </a:t>
            </a:r>
          </a:p>
          <a:p>
            <a:r>
              <a:rPr lang="en-US" altLang="zh-CN" sz="2400" dirty="0"/>
              <a:t>    } </a:t>
            </a:r>
          </a:p>
        </p:txBody>
      </p:sp>
    </p:spTree>
    <p:extLst>
      <p:ext uri="{BB962C8B-B14F-4D97-AF65-F5344CB8AC3E}">
        <p14:creationId xmlns:p14="http://schemas.microsoft.com/office/powerpoint/2010/main" val="107603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11424" y="1268760"/>
            <a:ext cx="10801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/>
              <a:t>题目描述</a:t>
            </a:r>
            <a:endParaRPr lang="zh-CN" altLang="zh-CN" sz="2400" dirty="0"/>
          </a:p>
          <a:p>
            <a:r>
              <a:rPr lang="zh-CN" altLang="en-US" sz="2400" dirty="0"/>
              <a:t>         </a:t>
            </a:r>
            <a:r>
              <a:rPr lang="en-US" altLang="zh-CN" sz="2400" dirty="0" err="1"/>
              <a:t>LiYuxiang</a:t>
            </a:r>
            <a:r>
              <a:rPr lang="zh-CN" altLang="en-US" sz="2400" dirty="0"/>
              <a:t>是个天资聪颖的孩子，他的梦想是成为世界上最伟大的医师。为此，他想拜附近最有威望的医师为师。医师为了判断他的资质，给他出了一个难题。医师把他带到一个到处都是草药的山洞里对他说：“孩子，这个山洞里有一些不同种类的草药，采每一种都需要一些时间，每一种也有它自身的价值。我会给你一段时间，在这段时间里，你可以采到一些草药。如果你是一个聪明的孩子，你应该可以让采到的草药的总价值最大。”</a:t>
            </a:r>
          </a:p>
          <a:p>
            <a:endParaRPr lang="zh-CN" altLang="en-US" sz="2400" dirty="0"/>
          </a:p>
          <a:p>
            <a:r>
              <a:rPr lang="zh-CN" altLang="en-US" sz="2400" dirty="0"/>
              <a:t>如果你是</a:t>
            </a:r>
            <a:r>
              <a:rPr lang="en-US" altLang="zh-CN" sz="2400" dirty="0" err="1"/>
              <a:t>LiYuxiang</a:t>
            </a:r>
            <a:r>
              <a:rPr lang="zh-CN" altLang="en-US" sz="2400" dirty="0"/>
              <a:t>，你能完成这个任务吗？</a:t>
            </a:r>
          </a:p>
          <a:p>
            <a:endParaRPr lang="zh-CN" altLang="en-US" sz="2400" dirty="0"/>
          </a:p>
          <a:p>
            <a:r>
              <a:rPr lang="zh-CN" altLang="en-US" sz="2400" dirty="0"/>
              <a:t>此题和原题的不同点：</a:t>
            </a:r>
          </a:p>
          <a:p>
            <a:endParaRPr lang="zh-CN" altLang="en-US" sz="2400" dirty="0"/>
          </a:p>
          <a:p>
            <a:r>
              <a:rPr lang="en-US" altLang="zh-CN" sz="2400" dirty="0"/>
              <a:t>1.</a:t>
            </a:r>
            <a:r>
              <a:rPr lang="zh-CN" altLang="en-US" sz="2400" dirty="0"/>
              <a:t>每种草药可以无限制地疯狂采摘。</a:t>
            </a:r>
          </a:p>
          <a:p>
            <a:r>
              <a:rPr lang="en-US" altLang="zh-CN" sz="2400" dirty="0"/>
              <a:t>2.</a:t>
            </a:r>
            <a:r>
              <a:rPr lang="zh-CN" altLang="en-US" sz="2400" dirty="0"/>
              <a:t>药的种类眼花缭乱，采药时间好长好长啊！师傅等得菊花都谢了！</a:t>
            </a:r>
            <a:endParaRPr lang="zh-CN" altLang="zh-CN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疯狂采药</a:t>
            </a:r>
          </a:p>
        </p:txBody>
      </p:sp>
    </p:spTree>
    <p:extLst>
      <p:ext uri="{BB962C8B-B14F-4D97-AF65-F5344CB8AC3E}">
        <p14:creationId xmlns:p14="http://schemas.microsoft.com/office/powerpoint/2010/main" val="3096475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疯狂采药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547425C-5C4C-427B-BF6A-DB7FE883FA25}"/>
              </a:ext>
            </a:extLst>
          </p:cNvPr>
          <p:cNvSpPr txBox="1"/>
          <p:nvPr/>
        </p:nvSpPr>
        <p:spPr>
          <a:xfrm>
            <a:off x="1847528" y="980728"/>
            <a:ext cx="907300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/>
              <a:t>输入数据：</a:t>
            </a:r>
          </a:p>
          <a:p>
            <a:r>
              <a:rPr lang="zh-CN" altLang="en-US" sz="2400" dirty="0"/>
              <a:t>第一行有 </a:t>
            </a:r>
            <a:r>
              <a:rPr lang="en-US" altLang="zh-CN" sz="2400" dirty="0"/>
              <a:t>2 </a:t>
            </a:r>
            <a:r>
              <a:rPr lang="zh-CN" altLang="en-US" sz="2400" dirty="0"/>
              <a:t>个整数 </a:t>
            </a:r>
            <a:r>
              <a:rPr lang="en-US" altLang="zh-CN" sz="2400" dirty="0"/>
              <a:t>T(1≤T≤1000) </a:t>
            </a:r>
            <a:r>
              <a:rPr lang="zh-CN" altLang="en-US" sz="2400" dirty="0"/>
              <a:t>和 </a:t>
            </a:r>
            <a:r>
              <a:rPr lang="en-US" altLang="zh-CN" sz="2400" dirty="0"/>
              <a:t>M(1≤M≤100) </a:t>
            </a:r>
            <a:r>
              <a:rPr lang="zh-CN" altLang="en-US" sz="2400" dirty="0"/>
              <a:t>，用一个空格隔开， </a:t>
            </a:r>
            <a:r>
              <a:rPr lang="en-US" altLang="zh-CN" sz="2400" dirty="0"/>
              <a:t>T </a:t>
            </a:r>
            <a:r>
              <a:rPr lang="zh-CN" altLang="en-US" sz="2400" dirty="0"/>
              <a:t>代表总共能够用来采药的时间， </a:t>
            </a:r>
            <a:r>
              <a:rPr lang="en-US" altLang="zh-CN" sz="2400" dirty="0"/>
              <a:t>M </a:t>
            </a:r>
            <a:r>
              <a:rPr lang="zh-CN" altLang="en-US" sz="2400" dirty="0"/>
              <a:t>代表山洞里的草药的数目。</a:t>
            </a:r>
          </a:p>
          <a:p>
            <a:r>
              <a:rPr lang="zh-CN" altLang="en-US" sz="2400" dirty="0"/>
              <a:t>接下来的 </a:t>
            </a:r>
            <a:r>
              <a:rPr lang="en-US" altLang="zh-CN" sz="2400" dirty="0"/>
              <a:t>M </a:t>
            </a:r>
            <a:r>
              <a:rPr lang="zh-CN" altLang="en-US" sz="2400" dirty="0"/>
              <a:t>行每行包括两个在 </a:t>
            </a:r>
            <a:r>
              <a:rPr lang="en-US" altLang="zh-CN" sz="2400" dirty="0"/>
              <a:t>1 </a:t>
            </a:r>
            <a:r>
              <a:rPr lang="zh-CN" altLang="en-US" sz="2400" dirty="0"/>
              <a:t>到 </a:t>
            </a:r>
            <a:r>
              <a:rPr lang="en-US" altLang="zh-CN" sz="2400" dirty="0"/>
              <a:t>100 </a:t>
            </a:r>
            <a:r>
              <a:rPr lang="zh-CN" altLang="en-US" sz="2400" dirty="0"/>
              <a:t>之间（包括 </a:t>
            </a:r>
            <a:r>
              <a:rPr lang="en-US" altLang="zh-CN" sz="2400" dirty="0"/>
              <a:t>1</a:t>
            </a:r>
            <a:r>
              <a:rPr lang="zh-CN" altLang="en-US" sz="2400" dirty="0"/>
              <a:t>和 </a:t>
            </a:r>
            <a:r>
              <a:rPr lang="en-US" altLang="zh-CN" sz="2400" dirty="0"/>
              <a:t>100 </a:t>
            </a:r>
            <a:r>
              <a:rPr lang="zh-CN" altLang="en-US" sz="2400" dirty="0"/>
              <a:t>）的整数，分别表示采摘某株草药的时间和这株草药的价值。</a:t>
            </a:r>
            <a:endParaRPr lang="en-US" altLang="zh-CN" sz="2400" dirty="0"/>
          </a:p>
          <a:p>
            <a:r>
              <a:rPr lang="en-US" altLang="zh-CN" sz="2400" dirty="0"/>
              <a:t>70 3</a:t>
            </a:r>
          </a:p>
          <a:p>
            <a:r>
              <a:rPr lang="en-US" altLang="zh-CN" sz="2400" dirty="0"/>
              <a:t>71 100</a:t>
            </a:r>
          </a:p>
          <a:p>
            <a:r>
              <a:rPr lang="en-US" altLang="zh-CN" sz="2400" dirty="0"/>
              <a:t>69 1</a:t>
            </a:r>
          </a:p>
          <a:p>
            <a:r>
              <a:rPr lang="en-US" altLang="zh-CN" sz="2400" dirty="0"/>
              <a:t>1 2</a:t>
            </a:r>
            <a:endParaRPr lang="zh-CN" altLang="zh-CN" sz="2400" dirty="0"/>
          </a:p>
          <a:p>
            <a:r>
              <a:rPr lang="zh-CN" altLang="zh-CN" sz="2400" b="1" dirty="0"/>
              <a:t>输出数据：</a:t>
            </a:r>
          </a:p>
          <a:p>
            <a:r>
              <a:rPr lang="en-US" altLang="zh-CN" sz="2400" dirty="0"/>
              <a:t>1 </a:t>
            </a:r>
            <a:r>
              <a:rPr lang="zh-CN" altLang="en-US" sz="2400" dirty="0"/>
              <a:t>个整数，表示在规定的时间内可以采到的草药的最大总价值。</a:t>
            </a:r>
            <a:endParaRPr lang="en-US" altLang="zh-CN" sz="2400" dirty="0"/>
          </a:p>
          <a:p>
            <a:r>
              <a:rPr lang="en-US" altLang="zh-CN" sz="2400" dirty="0"/>
              <a:t>140</a:t>
            </a:r>
          </a:p>
          <a:p>
            <a:endParaRPr lang="zh-CN" altLang="zh-CN" sz="2400" dirty="0"/>
          </a:p>
          <a:p>
            <a:r>
              <a:rPr lang="zh-CN" altLang="en-US" b="1" dirty="0"/>
              <a:t>说明</a:t>
            </a:r>
          </a:p>
          <a:p>
            <a:r>
              <a:rPr lang="zh-CN" altLang="en-US" dirty="0"/>
              <a:t>对于</a:t>
            </a:r>
            <a:r>
              <a:rPr lang="en-US" altLang="zh-CN" dirty="0"/>
              <a:t>30%</a:t>
            </a:r>
            <a:r>
              <a:rPr lang="zh-CN" altLang="en-US" dirty="0"/>
              <a:t>的数据，</a:t>
            </a:r>
            <a:r>
              <a:rPr lang="en-US" altLang="zh-CN" dirty="0"/>
              <a:t>M &lt;= 1000</a:t>
            </a:r>
            <a:r>
              <a:rPr lang="zh-CN" altLang="en-US" dirty="0"/>
              <a:t>；</a:t>
            </a:r>
          </a:p>
          <a:p>
            <a:r>
              <a:rPr lang="zh-CN" altLang="en-US" dirty="0"/>
              <a:t>对于全部的数据，</a:t>
            </a:r>
            <a:r>
              <a:rPr lang="en-US" altLang="zh-CN" dirty="0"/>
              <a:t>M &lt;= 10000</a:t>
            </a:r>
            <a:r>
              <a:rPr lang="zh-CN" altLang="en-US" dirty="0"/>
              <a:t>，且</a:t>
            </a:r>
            <a:r>
              <a:rPr lang="en-US" altLang="zh-CN" dirty="0"/>
              <a:t>M*T&lt;10000000(</a:t>
            </a:r>
            <a:r>
              <a:rPr lang="zh-CN" altLang="en-US" dirty="0"/>
              <a:t>别数了，</a:t>
            </a:r>
            <a:r>
              <a:rPr lang="en-US" altLang="zh-CN" dirty="0"/>
              <a:t>7</a:t>
            </a:r>
            <a:r>
              <a:rPr lang="zh-CN" altLang="en-US" dirty="0"/>
              <a:t>个</a:t>
            </a:r>
            <a:r>
              <a:rPr lang="en-US" altLang="zh-CN" dirty="0"/>
              <a:t>0)</a:t>
            </a:r>
            <a:r>
              <a:rPr lang="zh-CN" altLang="en-US" dirty="0"/>
              <a:t>。</a:t>
            </a:r>
          </a:p>
          <a:p>
            <a:endParaRPr lang="zh-CN" alt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163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91744" y="332656"/>
            <a:ext cx="453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背包问题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312" y="1357023"/>
            <a:ext cx="4839375" cy="414395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783632" y="5500976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问题：选哪些物品装入背包中可使得背包中物品价值最大？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A028D1C1-4A45-4BD6-A540-E87F59DB12C9}"/>
              </a:ext>
            </a:extLst>
          </p:cNvPr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疯狂采药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98FA75C-8F50-45BA-BF28-5A48D90796EE}"/>
              </a:ext>
            </a:extLst>
          </p:cNvPr>
          <p:cNvSpPr txBox="1"/>
          <p:nvPr/>
        </p:nvSpPr>
        <p:spPr>
          <a:xfrm>
            <a:off x="1487488" y="1916832"/>
            <a:ext cx="92170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        时间</a:t>
            </a:r>
            <a:r>
              <a:rPr lang="en-US" altLang="zh-CN" sz="2800" dirty="0"/>
              <a:t>T</a:t>
            </a:r>
            <a:r>
              <a:rPr lang="zh-CN" altLang="en-US" sz="2800" dirty="0"/>
              <a:t>相当于背包容量</a:t>
            </a:r>
            <a:r>
              <a:rPr lang="en-US" altLang="zh-CN" sz="2800" dirty="0"/>
              <a:t>C</a:t>
            </a:r>
            <a:r>
              <a:rPr lang="zh-CN" altLang="en-US" sz="2800" dirty="0"/>
              <a:t>，草药数目</a:t>
            </a:r>
            <a:r>
              <a:rPr lang="en-US" altLang="zh-CN" sz="2800" dirty="0"/>
              <a:t>M</a:t>
            </a:r>
            <a:r>
              <a:rPr lang="zh-CN" altLang="en-US" sz="2800" dirty="0"/>
              <a:t>相当于物品数量</a:t>
            </a:r>
            <a:r>
              <a:rPr lang="en-US" altLang="zh-CN" sz="2800" dirty="0"/>
              <a:t>n</a:t>
            </a:r>
            <a:r>
              <a:rPr lang="zh-CN" altLang="en-US" sz="2800" dirty="0"/>
              <a:t>。这是一道典型的完全背包问题，每种物品都可以无限取。</a:t>
            </a:r>
            <a:endParaRPr lang="en-US" altLang="zh-CN" sz="2800" dirty="0"/>
          </a:p>
          <a:p>
            <a:endParaRPr lang="en-US" altLang="zh-CN" sz="2800" dirty="0"/>
          </a:p>
          <a:p>
            <a:endParaRPr lang="en-US" altLang="zh-CN" sz="2800" dirty="0"/>
          </a:p>
          <a:p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        </a:t>
            </a:r>
            <a:r>
              <a:rPr lang="zh-CN" altLang="en-US" sz="2800" dirty="0"/>
              <a:t>和上一题一样，这道题必须优化，否则内存不足。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A9464E19-0204-45DD-9895-48C5D4D0F1F7}"/>
                  </a:ext>
                </a:extLst>
              </p:cNvPr>
              <p:cNvSpPr txBox="1"/>
              <p:nvPr/>
            </p:nvSpPr>
            <p:spPr>
              <a:xfrm>
                <a:off x="1031601" y="3025901"/>
                <a:ext cx="10128798" cy="961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unc>
                                <m:funcPr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𝑚𝑎𝑥</m:t>
                                  </m:r>
                                </m:fName>
                                <m:e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d>
                                    <m:dPr>
                                      <m:ctrlP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  <m:t>−1,</m:t>
                                      </m:r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</m:d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d>
                                    <m:dPr>
                                      <m:ctrlP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28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800" i="1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8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             (</m:t>
                              </m:r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sSub>
                                <m:sSubPr>
                                  <m:ctrlPr>
                                    <a:rPr lang="en-US" altLang="zh-CN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8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altLang="zh-CN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−1,</m:t>
                                  </m:r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</m:d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           (0≤</m:t>
                              </m:r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en-US" altLang="zh-CN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8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altLang="zh-CN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A9464E19-0204-45DD-9895-48C5D4D0F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601" y="3025901"/>
                <a:ext cx="10128798" cy="9611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080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71464" y="908720"/>
            <a:ext cx="6624736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dirty="0"/>
              <a:t>完全背包动态方程优化实现：</a:t>
            </a:r>
            <a:endParaRPr lang="en-US" altLang="zh-CN" sz="2400" dirty="0"/>
          </a:p>
          <a:p>
            <a:r>
              <a:rPr lang="en-US" altLang="zh-CN" sz="2400" dirty="0"/>
              <a:t> for(int j=1;j&lt;=</a:t>
            </a:r>
            <a:r>
              <a:rPr lang="en-US" altLang="zh-CN" sz="2400" dirty="0" err="1"/>
              <a:t>n;j</a:t>
            </a:r>
            <a:r>
              <a:rPr lang="en-US" altLang="zh-CN" sz="2400" dirty="0"/>
              <a:t>++){ </a:t>
            </a:r>
          </a:p>
          <a:p>
            <a:r>
              <a:rPr lang="en-US" altLang="zh-CN" sz="2400" dirty="0"/>
              <a:t>        for(int k=a[j];k&lt;=</a:t>
            </a:r>
            <a:r>
              <a:rPr lang="en-US" altLang="zh-CN" sz="2400" dirty="0" err="1"/>
              <a:t>m;k</a:t>
            </a:r>
            <a:r>
              <a:rPr lang="en-US" altLang="zh-CN" sz="2400" dirty="0"/>
              <a:t>++){  //</a:t>
            </a:r>
            <a:r>
              <a:rPr lang="zh-CN" altLang="en-US" sz="2400" dirty="0"/>
              <a:t>正序更新</a:t>
            </a:r>
            <a:endParaRPr lang="en-US" altLang="zh-CN" sz="2400" dirty="0"/>
          </a:p>
          <a:p>
            <a:r>
              <a:rPr lang="en-US" altLang="zh-CN" sz="2400" dirty="0"/>
              <a:t>	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[k]=max(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[k],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[k-a[j]]+b[j]);  </a:t>
            </a:r>
          </a:p>
          <a:p>
            <a:r>
              <a:rPr lang="en-US" altLang="zh-CN" sz="2400" dirty="0"/>
              <a:t>	if (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[k]&gt;</a:t>
            </a:r>
            <a:r>
              <a:rPr lang="en-US" altLang="zh-CN" sz="2400" dirty="0" err="1"/>
              <a:t>maxf</a:t>
            </a:r>
            <a:r>
              <a:rPr lang="en-US" altLang="zh-CN" sz="2400" dirty="0"/>
              <a:t>) </a:t>
            </a:r>
            <a:r>
              <a:rPr lang="en-US" altLang="zh-CN" sz="2400" dirty="0" err="1"/>
              <a:t>maxf</a:t>
            </a:r>
            <a:r>
              <a:rPr lang="en-US" altLang="zh-CN" sz="2400" dirty="0"/>
              <a:t>=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[k];</a:t>
            </a:r>
          </a:p>
          <a:p>
            <a:r>
              <a:rPr lang="en-US" altLang="zh-CN" sz="2400" dirty="0"/>
              <a:t>        }  </a:t>
            </a:r>
          </a:p>
          <a:p>
            <a:r>
              <a:rPr lang="en-US" altLang="zh-CN" sz="2400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25106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模板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DC12CA5-ABBB-4473-BCD5-1DEF9449F568}"/>
              </a:ext>
            </a:extLst>
          </p:cNvPr>
          <p:cNvSpPr/>
          <p:nvPr/>
        </p:nvSpPr>
        <p:spPr>
          <a:xfrm>
            <a:off x="1127448" y="1340768"/>
            <a:ext cx="2056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333333"/>
                </a:solidFill>
                <a:latin typeface="Segoe UI" panose="020B0502040204020203" pitchFamily="34" charset="0"/>
              </a:rPr>
              <a:t>01</a:t>
            </a:r>
            <a:r>
              <a:rPr lang="zh-CN" altLang="en-US" sz="2400" dirty="0">
                <a:solidFill>
                  <a:srgbClr val="333333"/>
                </a:solidFill>
                <a:latin typeface="Segoe UI" panose="020B0502040204020203" pitchFamily="34" charset="0"/>
              </a:rPr>
              <a:t>背包问题：</a:t>
            </a:r>
            <a:endParaRPr lang="zh-CN" altLang="en-US" sz="24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261DADF-95A0-4689-8D32-87240DD5D80C}"/>
              </a:ext>
            </a:extLst>
          </p:cNvPr>
          <p:cNvSpPr/>
          <p:nvPr/>
        </p:nvSpPr>
        <p:spPr>
          <a:xfrm>
            <a:off x="1136238" y="2041104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 dirty="0"/>
              <a:t>无优化</a:t>
            </a:r>
            <a:endParaRPr lang="nn-NO" altLang="zh-CN" sz="2400" dirty="0"/>
          </a:p>
          <a:p>
            <a:r>
              <a:rPr lang="nn-NO" altLang="zh-CN" sz="2400" dirty="0"/>
              <a:t>for(int i=1;i&lt;=n;i++)</a:t>
            </a:r>
          </a:p>
          <a:p>
            <a:r>
              <a:rPr lang="nn-NO" altLang="zh-CN" sz="2400" dirty="0"/>
              <a:t>{</a:t>
            </a:r>
          </a:p>
          <a:p>
            <a:r>
              <a:rPr lang="nn-NO" altLang="zh-CN" sz="2400" dirty="0"/>
              <a:t>    for(int c=0;c&lt;=m;c++)</a:t>
            </a:r>
          </a:p>
          <a:p>
            <a:r>
              <a:rPr lang="nn-NO" altLang="zh-CN" sz="2400" dirty="0"/>
              <a:t>    {</a:t>
            </a:r>
          </a:p>
          <a:p>
            <a:r>
              <a:rPr lang="nn-NO" altLang="zh-CN" sz="2400" dirty="0"/>
              <a:t>        f[i][c]=f[i-1][c];</a:t>
            </a:r>
          </a:p>
          <a:p>
            <a:r>
              <a:rPr lang="nn-NO" altLang="zh-CN" sz="2400" dirty="0"/>
              <a:t>        if(c&gt;=w[i])</a:t>
            </a:r>
          </a:p>
          <a:p>
            <a:r>
              <a:rPr lang="nn-NO" altLang="zh-CN" sz="2400" dirty="0"/>
              <a:t>        f[i][c]=max(f[i][c],f[i-1][c-w[i]]+v[i]);</a:t>
            </a:r>
          </a:p>
          <a:p>
            <a:r>
              <a:rPr lang="nn-NO" altLang="zh-CN" sz="2400" dirty="0"/>
              <a:t>    }</a:t>
            </a:r>
          </a:p>
          <a:p>
            <a:r>
              <a:rPr lang="nn-NO" altLang="zh-CN" sz="2400" dirty="0"/>
              <a:t>}</a:t>
            </a:r>
            <a:endParaRPr lang="zh-CN" altLang="en-US" sz="24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3C52F9A-1929-4271-831E-34209E2B7F8B}"/>
              </a:ext>
            </a:extLst>
          </p:cNvPr>
          <p:cNvSpPr/>
          <p:nvPr/>
        </p:nvSpPr>
        <p:spPr>
          <a:xfrm>
            <a:off x="6913736" y="2041104"/>
            <a:ext cx="4125168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333333"/>
                </a:solidFill>
                <a:latin typeface="Segoe UI" panose="020B0502040204020203" pitchFamily="34" charset="0"/>
              </a:rPr>
              <a:t>一维数组优化</a:t>
            </a:r>
            <a:endParaRPr lang="en-US" altLang="zh-CN" sz="2400" dirty="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r>
              <a:rPr lang="en-US" altLang="zh-CN" sz="2400" dirty="0"/>
              <a:t>for(int </a:t>
            </a:r>
            <a:r>
              <a:rPr lang="en-US" altLang="zh-CN" sz="2400" dirty="0" err="1"/>
              <a:t>i</a:t>
            </a:r>
            <a:r>
              <a:rPr lang="en-US" altLang="zh-CN" sz="2400" dirty="0"/>
              <a:t>=1;i&lt;=</a:t>
            </a:r>
            <a:r>
              <a:rPr lang="en-US" altLang="zh-CN" sz="2400" dirty="0" err="1"/>
              <a:t>n;i</a:t>
            </a:r>
            <a:r>
              <a:rPr lang="en-US" altLang="zh-CN" sz="2400" dirty="0"/>
              <a:t>++)</a:t>
            </a:r>
          </a:p>
          <a:p>
            <a:r>
              <a:rPr lang="en-US" altLang="zh-CN" sz="2400" dirty="0"/>
              <a:t>{</a:t>
            </a:r>
          </a:p>
          <a:p>
            <a:r>
              <a:rPr lang="en-US" altLang="zh-CN" sz="2400" dirty="0"/>
              <a:t>    for(int c=</a:t>
            </a:r>
            <a:r>
              <a:rPr lang="en-US" altLang="zh-CN" sz="2400" dirty="0" err="1"/>
              <a:t>m;c</a:t>
            </a:r>
            <a:r>
              <a:rPr lang="en-US" altLang="zh-CN" sz="2400" dirty="0"/>
              <a:t>&gt;=0;c--)</a:t>
            </a:r>
          </a:p>
          <a:p>
            <a:r>
              <a:rPr lang="en-US" altLang="zh-CN" sz="2400" dirty="0"/>
              <a:t>    {</a:t>
            </a:r>
          </a:p>
          <a:p>
            <a:r>
              <a:rPr lang="en-US" altLang="zh-CN" sz="2400" dirty="0"/>
              <a:t>        if(c&gt;=w[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])</a:t>
            </a:r>
          </a:p>
          <a:p>
            <a:r>
              <a:rPr lang="en-US" altLang="zh-CN" sz="2400" dirty="0"/>
              <a:t>        f[c]=max(f[c],f[c-w[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]]+v[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]);</a:t>
            </a:r>
          </a:p>
          <a:p>
            <a:r>
              <a:rPr lang="en-US" altLang="zh-CN" sz="2400" dirty="0"/>
              <a:t>    }</a:t>
            </a:r>
          </a:p>
          <a:p>
            <a:r>
              <a:rPr lang="en-US" altLang="zh-CN" sz="2400" dirty="0"/>
              <a:t>}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43591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模板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DC12CA5-ABBB-4473-BCD5-1DEF9449F568}"/>
              </a:ext>
            </a:extLst>
          </p:cNvPr>
          <p:cNvSpPr/>
          <p:nvPr/>
        </p:nvSpPr>
        <p:spPr>
          <a:xfrm>
            <a:off x="1127448" y="1340768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333333"/>
                </a:solidFill>
                <a:latin typeface="Segoe UI" panose="020B0502040204020203" pitchFamily="34" charset="0"/>
              </a:rPr>
              <a:t>完全背包问题：</a:t>
            </a:r>
            <a:endParaRPr lang="zh-CN" altLang="en-US" sz="24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261DADF-95A0-4689-8D32-87240DD5D80C}"/>
              </a:ext>
            </a:extLst>
          </p:cNvPr>
          <p:cNvSpPr/>
          <p:nvPr/>
        </p:nvSpPr>
        <p:spPr>
          <a:xfrm>
            <a:off x="2362934" y="2276872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n-NO" altLang="zh-CN" sz="2400" dirty="0"/>
              <a:t>for(int i=1;i&lt;=n;i++)</a:t>
            </a:r>
          </a:p>
          <a:p>
            <a:r>
              <a:rPr lang="nn-NO" altLang="zh-CN" sz="2400" dirty="0"/>
              <a:t>{</a:t>
            </a:r>
          </a:p>
          <a:p>
            <a:r>
              <a:rPr lang="nn-NO" altLang="zh-CN" sz="2400" dirty="0"/>
              <a:t>    for(int c=0;c&lt;=m;c++)</a:t>
            </a:r>
          </a:p>
          <a:p>
            <a:r>
              <a:rPr lang="nn-NO" altLang="zh-CN" sz="2400" dirty="0"/>
              <a:t>    {</a:t>
            </a:r>
          </a:p>
          <a:p>
            <a:r>
              <a:rPr lang="nn-NO" altLang="zh-CN" sz="2400" dirty="0"/>
              <a:t>        if(c&gt;=w[i])</a:t>
            </a:r>
          </a:p>
          <a:p>
            <a:r>
              <a:rPr lang="nn-NO" altLang="zh-CN" sz="2400" dirty="0"/>
              <a:t>        f[c]=max(f[c],f[c-w[i]]+v[i]);</a:t>
            </a:r>
          </a:p>
          <a:p>
            <a:r>
              <a:rPr lang="nn-NO" altLang="zh-CN" sz="2400" dirty="0"/>
              <a:t>    }</a:t>
            </a:r>
          </a:p>
          <a:p>
            <a:r>
              <a:rPr lang="nn-NO" altLang="zh-CN" sz="2400" dirty="0"/>
              <a:t>}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56538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DE519CD1-CEE2-45E0-8D4B-BF34FE1CB04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zh-CN" altLang="en-US" dirty="0"/>
              <a:t>练习题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0E36CFE-B5D1-427F-9715-8CCDF780EDBC}"/>
              </a:ext>
            </a:extLst>
          </p:cNvPr>
          <p:cNvSpPr txBox="1"/>
          <p:nvPr/>
        </p:nvSpPr>
        <p:spPr>
          <a:xfrm>
            <a:off x="2135560" y="1468903"/>
            <a:ext cx="88569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dirty="0"/>
              <a:t>小视野课程二的第十三节背包动规：</a:t>
            </a:r>
            <a:endParaRPr lang="en-US" altLang="zh-CN" sz="2800" dirty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0000"/>
                </a:solidFill>
                <a:latin typeface="Helvetica Neue"/>
              </a:rPr>
              <a:t>Problem G: NASA</a:t>
            </a:r>
            <a:r>
              <a:rPr lang="zh-CN" altLang="en-US" sz="2800" dirty="0">
                <a:solidFill>
                  <a:srgbClr val="000000"/>
                </a:solidFill>
                <a:latin typeface="Helvetica Neue"/>
              </a:rPr>
              <a:t>的食物计划</a:t>
            </a:r>
            <a:r>
              <a:rPr lang="en-US" altLang="zh-CN" sz="2800" dirty="0">
                <a:solidFill>
                  <a:srgbClr val="000000"/>
                </a:solidFill>
                <a:latin typeface="Helvetica Neue"/>
              </a:rPr>
              <a:t>(</a:t>
            </a:r>
            <a:r>
              <a:rPr lang="zh-CN" altLang="en-US" sz="2800" dirty="0">
                <a:solidFill>
                  <a:srgbClr val="000000"/>
                </a:solidFill>
                <a:latin typeface="Helvetica Neue"/>
              </a:rPr>
              <a:t>多维背包</a:t>
            </a:r>
            <a:r>
              <a:rPr lang="en-US" altLang="zh-CN" sz="2800" dirty="0">
                <a:solidFill>
                  <a:srgbClr val="000000"/>
                </a:solidFill>
                <a:latin typeface="Helvetica Neue"/>
              </a:rPr>
              <a:t>)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0000"/>
                </a:solidFill>
                <a:latin typeface="Helvetica Neue"/>
              </a:rPr>
              <a:t>Problem H: </a:t>
            </a:r>
            <a:r>
              <a:rPr lang="zh-CN" altLang="en-US" sz="2800" dirty="0">
                <a:solidFill>
                  <a:srgbClr val="000000"/>
                </a:solidFill>
                <a:latin typeface="Helvetica Neue"/>
              </a:rPr>
              <a:t>蛙人</a:t>
            </a:r>
            <a:r>
              <a:rPr lang="en-US" altLang="zh-CN" sz="2800" dirty="0">
                <a:solidFill>
                  <a:srgbClr val="000000"/>
                </a:solidFill>
                <a:latin typeface="Helvetica Neue"/>
              </a:rPr>
              <a:t>(</a:t>
            </a:r>
            <a:r>
              <a:rPr lang="zh-CN" altLang="en-US" sz="2800" dirty="0">
                <a:solidFill>
                  <a:srgbClr val="000000"/>
                </a:solidFill>
                <a:latin typeface="Helvetica Neue"/>
              </a:rPr>
              <a:t>多维背包变形</a:t>
            </a:r>
            <a:r>
              <a:rPr lang="en-US" altLang="zh-CN" sz="2800" dirty="0">
                <a:solidFill>
                  <a:srgbClr val="000000"/>
                </a:solidFill>
                <a:latin typeface="Helvetica Neue"/>
              </a:rPr>
              <a:t>)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0000"/>
                </a:solidFill>
                <a:latin typeface="Helvetica Neue"/>
              </a:rPr>
              <a:t>Problem K: </a:t>
            </a:r>
            <a:r>
              <a:rPr lang="zh-CN" altLang="en-US" sz="2800" dirty="0">
                <a:solidFill>
                  <a:srgbClr val="000000"/>
                </a:solidFill>
                <a:latin typeface="Helvetica Neue"/>
              </a:rPr>
              <a:t>逃亡的准备</a:t>
            </a:r>
            <a:r>
              <a:rPr lang="en-US" altLang="zh-CN" sz="2800" dirty="0">
                <a:solidFill>
                  <a:srgbClr val="000000"/>
                </a:solidFill>
                <a:latin typeface="Helvetica Neue"/>
              </a:rPr>
              <a:t>(</a:t>
            </a:r>
            <a:r>
              <a:rPr lang="zh-CN" altLang="en-US" sz="2800" dirty="0">
                <a:solidFill>
                  <a:srgbClr val="000000"/>
                </a:solidFill>
                <a:latin typeface="Helvetica Neue"/>
              </a:rPr>
              <a:t>多重背包问题</a:t>
            </a:r>
            <a:r>
              <a:rPr lang="en-US" altLang="zh-CN" sz="2800" dirty="0">
                <a:solidFill>
                  <a:srgbClr val="000000"/>
                </a:solidFill>
                <a:latin typeface="Helvetica Neue"/>
              </a:rPr>
              <a:t>)</a:t>
            </a:r>
            <a:endParaRPr lang="zh-CN" altLang="en-US" sz="2800" dirty="0">
              <a:solidFill>
                <a:srgbClr val="000000"/>
              </a:solidFill>
              <a:latin typeface="Helvetica Neue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endParaRPr lang="en-US" altLang="zh-C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73660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91744" y="332656"/>
            <a:ext cx="453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背包问题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312" y="1357023"/>
            <a:ext cx="4839375" cy="414395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071664" y="2967334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6600"/>
                </a:solidFill>
              </a:rPr>
              <a:t>√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6600"/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99856" y="4437112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6600"/>
                </a:solidFill>
              </a:rPr>
              <a:t>√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6600"/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816080" y="3427374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6600"/>
                </a:solidFill>
              </a:rPr>
              <a:t>√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6600"/>
              </a:solidFill>
              <a:effectLst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36840" y="1913291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6600"/>
                </a:solidFill>
              </a:rPr>
              <a:t>√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6600"/>
              </a:solidFill>
              <a:effectLst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583832" y="562432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最大价值为</a:t>
            </a:r>
            <a:r>
              <a:rPr lang="en-US" altLang="zh-CN" sz="32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$15</a:t>
            </a:r>
            <a:r>
              <a:rPr lang="zh-CN" altLang="en-US" sz="32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94724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439816" y="332656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背包问题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47528" y="1628800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C00000"/>
                </a:solidFill>
              </a:rPr>
              <a:t>问题描述：</a:t>
            </a:r>
            <a:r>
              <a:rPr lang="zh-CN" altLang="en-US" sz="2800" dirty="0"/>
              <a:t>给定一组物品，每种物品都有自己的重量和价格，在限定的总重量内，我们如何选择，才能使得物品的总价格最高。</a:t>
            </a:r>
            <a:endParaRPr lang="en-US" altLang="zh-C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0-1</a:t>
            </a:r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背包问题</a:t>
            </a:r>
          </a:p>
        </p:txBody>
      </p:sp>
      <p:sp>
        <p:nvSpPr>
          <p:cNvPr id="5" name="矩形 4"/>
          <p:cNvSpPr/>
          <p:nvPr/>
        </p:nvSpPr>
        <p:spPr>
          <a:xfrm>
            <a:off x="1487996" y="2204864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/>
              <a:t>0-1 </a:t>
            </a:r>
            <a:r>
              <a:rPr lang="zh-CN" altLang="en-US" sz="2800" dirty="0"/>
              <a:t>背包问题：给定 </a:t>
            </a:r>
            <a:r>
              <a:rPr lang="en-US" altLang="zh-CN" sz="2800" dirty="0"/>
              <a:t>n </a:t>
            </a:r>
            <a:r>
              <a:rPr lang="zh-CN" altLang="en-US" sz="2800" dirty="0"/>
              <a:t>种物品和一个容量为 </a:t>
            </a:r>
            <a:r>
              <a:rPr lang="en-US" altLang="zh-CN" sz="2800" dirty="0"/>
              <a:t>C </a:t>
            </a:r>
            <a:r>
              <a:rPr lang="zh-CN" altLang="en-US" sz="2800" dirty="0"/>
              <a:t>的背包，物品 </a:t>
            </a:r>
            <a:r>
              <a:rPr lang="en-US" altLang="zh-CN" sz="2800" dirty="0" err="1"/>
              <a:t>i</a:t>
            </a:r>
            <a:r>
              <a:rPr lang="en-US" altLang="zh-CN" sz="2800" dirty="0"/>
              <a:t> </a:t>
            </a:r>
            <a:r>
              <a:rPr lang="zh-CN" altLang="en-US" sz="2800" dirty="0"/>
              <a:t>的重量是 </a:t>
            </a:r>
            <a:r>
              <a:rPr lang="en-US" altLang="zh-CN" sz="2800" dirty="0" err="1"/>
              <a:t>wi</a:t>
            </a:r>
            <a:r>
              <a:rPr lang="zh-CN" altLang="en-US" sz="2800" dirty="0"/>
              <a:t>，其价值为 </a:t>
            </a:r>
            <a:r>
              <a:rPr lang="en-US" altLang="zh-CN" sz="2800" dirty="0"/>
              <a:t>vi </a:t>
            </a:r>
            <a:r>
              <a:rPr lang="zh-CN" altLang="en-US" sz="2800" dirty="0"/>
              <a:t>。</a:t>
            </a:r>
          </a:p>
          <a:p>
            <a:endParaRPr lang="zh-CN" altLang="en-US" sz="2800" dirty="0"/>
          </a:p>
          <a:p>
            <a:r>
              <a:rPr lang="zh-CN" altLang="en-US" sz="2800" dirty="0"/>
              <a:t>问：应该如何选择装入背包的物品，使得装入背包中的物品的总价值最大？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08333" y="4797152"/>
            <a:ext cx="9721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01</a:t>
            </a:r>
            <a:r>
              <a:rPr lang="zh-CN" altLang="en-US" dirty="0"/>
              <a:t>背包问题的特点是每种物品只有一件，可以选择放入或者不放入。</a:t>
            </a:r>
            <a:endParaRPr lang="zh-CN" alt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0-1</a:t>
            </a:r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背包问题</a:t>
            </a:r>
          </a:p>
        </p:txBody>
      </p:sp>
      <p:sp>
        <p:nvSpPr>
          <p:cNvPr id="5" name="矩形 4"/>
          <p:cNvSpPr/>
          <p:nvPr/>
        </p:nvSpPr>
        <p:spPr>
          <a:xfrm>
            <a:off x="1747296" y="1484784"/>
            <a:ext cx="93172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sz="2000" b="1" dirty="0"/>
              <a:t>1. </a:t>
            </a:r>
            <a:r>
              <a:rPr lang="zh-CN" altLang="en-US" sz="2000" b="1" dirty="0"/>
              <a:t>将原问题分解为子问题</a:t>
            </a:r>
            <a:endParaRPr lang="en-US" altLang="zh-CN" sz="2000" b="1" dirty="0"/>
          </a:p>
          <a:p>
            <a:pPr latinLnBrk="1"/>
            <a:r>
              <a:rPr lang="en-US" altLang="zh-CN" sz="2000" dirty="0"/>
              <a:t>        </a:t>
            </a:r>
            <a:r>
              <a:rPr lang="zh-CN" altLang="en-US" sz="2000" dirty="0"/>
              <a:t>由于放入背包的物品无所谓先后顺序，但我们可以人工规定就按照</a:t>
            </a:r>
            <a:r>
              <a:rPr lang="en-US" altLang="zh-CN" sz="2000" dirty="0"/>
              <a:t>1~N</a:t>
            </a:r>
            <a:r>
              <a:rPr lang="zh-CN" altLang="en-US" sz="2000" dirty="0"/>
              <a:t>顺序放入背包。因此，我们按</a:t>
            </a:r>
            <a:r>
              <a:rPr lang="en-US" altLang="zh-CN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1~N</a:t>
            </a:r>
            <a:r>
              <a:rPr lang="zh-CN" altLang="en-US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顺序划分阶段</a:t>
            </a:r>
            <a:r>
              <a:rPr lang="zh-CN" altLang="en-US" sz="2000" dirty="0"/>
              <a:t>。</a:t>
            </a:r>
            <a:endParaRPr lang="en-US" altLang="zh-CN" sz="2000" dirty="0"/>
          </a:p>
          <a:p>
            <a:pPr latinLnBrk="1"/>
            <a:r>
              <a:rPr lang="en-US" altLang="zh-CN" sz="2000" dirty="0"/>
              <a:t>       </a:t>
            </a:r>
            <a:r>
              <a:rPr lang="zh-CN" altLang="en-US" sz="2000" dirty="0"/>
              <a:t>我们的目标是</a:t>
            </a:r>
            <a:r>
              <a:rPr lang="zh-CN" altLang="en-US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在前</a:t>
            </a:r>
            <a:r>
              <a:rPr lang="en-US" altLang="zh-CN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zh-CN" altLang="en-US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种物品放入</a:t>
            </a:r>
            <a:r>
              <a:rPr lang="en-US" altLang="zh-CN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zh-CN" altLang="en-US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容量的背包中获得最大的值</a:t>
            </a:r>
            <a:r>
              <a:rPr lang="zh-CN" altLang="en-US" sz="2000" dirty="0"/>
              <a:t>，用</a:t>
            </a:r>
            <a:r>
              <a:rPr lang="en-US" altLang="zh-CN" sz="2000" dirty="0"/>
              <a:t>F[</a:t>
            </a:r>
            <a:r>
              <a:rPr lang="en-US" altLang="zh-CN" sz="2000" dirty="0" err="1"/>
              <a:t>n,C</a:t>
            </a:r>
            <a:r>
              <a:rPr lang="en-US" altLang="zh-CN" sz="2000" dirty="0"/>
              <a:t>]</a:t>
            </a:r>
            <a:r>
              <a:rPr lang="zh-CN" altLang="en-US" sz="2000" dirty="0"/>
              <a:t>表示前</a:t>
            </a:r>
            <a:r>
              <a:rPr lang="en-US" altLang="zh-CN" sz="2000" dirty="0"/>
              <a:t>n</a:t>
            </a:r>
            <a:r>
              <a:rPr lang="zh-CN" altLang="en-US" sz="2000" dirty="0"/>
              <a:t>件物品恰放入一个容量为</a:t>
            </a:r>
            <a:r>
              <a:rPr lang="en-US" altLang="zh-CN" sz="2000" dirty="0"/>
              <a:t>C</a:t>
            </a:r>
            <a:r>
              <a:rPr lang="zh-CN" altLang="en-US" sz="2000" dirty="0"/>
              <a:t>的背包可以获得的最大价值。</a:t>
            </a:r>
            <a:endParaRPr lang="en-US" altLang="zh-CN" sz="2000" dirty="0"/>
          </a:p>
          <a:p>
            <a:pPr latinLnBrk="1"/>
            <a:endParaRPr lang="en-US" altLang="zh-CN" sz="2000" dirty="0"/>
          </a:p>
          <a:p>
            <a:pPr latinLnBrk="1"/>
            <a:r>
              <a:rPr lang="en-US" altLang="zh-CN" sz="2000" b="1" dirty="0"/>
              <a:t>2.</a:t>
            </a:r>
            <a:r>
              <a:rPr lang="zh-CN" altLang="en-US" sz="2000" b="1" dirty="0"/>
              <a:t>确定状态</a:t>
            </a:r>
            <a:endParaRPr lang="zh-CN" altLang="en-US" sz="2000" dirty="0"/>
          </a:p>
          <a:p>
            <a:pPr latinLnBrk="1"/>
            <a:r>
              <a:rPr lang="en-US" altLang="zh-CN" sz="2000" dirty="0"/>
              <a:t>        </a:t>
            </a:r>
            <a:r>
              <a:rPr lang="zh-CN" altLang="en-US" sz="2000" dirty="0"/>
              <a:t>在</a:t>
            </a:r>
            <a:r>
              <a:rPr lang="en-US" altLang="zh-CN" sz="2000" dirty="0"/>
              <a:t>01</a:t>
            </a:r>
            <a:r>
              <a:rPr lang="zh-CN" altLang="en-US" sz="2000" dirty="0"/>
              <a:t>背包问题中，一共有</a:t>
            </a:r>
            <a:r>
              <a:rPr lang="en-US" altLang="zh-CN" sz="2000" dirty="0"/>
              <a:t>(1+n)</a:t>
            </a:r>
            <a:r>
              <a:rPr lang="zh-CN" altLang="en-US" sz="2000" dirty="0"/>
              <a:t>*</a:t>
            </a:r>
            <a:r>
              <a:rPr lang="en-US" altLang="zh-CN" sz="2000" dirty="0"/>
              <a:t>(1+C)</a:t>
            </a:r>
            <a:r>
              <a:rPr lang="zh-CN" altLang="en-US" sz="2000" dirty="0"/>
              <a:t>个状态，每个状态都有其对应的最大价值。</a:t>
            </a:r>
            <a:endParaRPr lang="en-US" altLang="zh-CN" sz="2000" dirty="0"/>
          </a:p>
          <a:p>
            <a:pPr latinLnBrk="1"/>
            <a:endParaRPr lang="en-US" altLang="zh-CN" sz="2000" dirty="0"/>
          </a:p>
          <a:p>
            <a:pPr latinLnBrk="1"/>
            <a:r>
              <a:rPr lang="en-US" altLang="zh-CN" sz="2000" b="1" dirty="0"/>
              <a:t>3.</a:t>
            </a:r>
            <a:r>
              <a:rPr lang="zh-CN" altLang="en-US" sz="2000" b="1" dirty="0"/>
              <a:t>确定一些初始状态（边界状态）的值</a:t>
            </a:r>
            <a:endParaRPr lang="en-US" altLang="zh-CN" sz="2000" dirty="0"/>
          </a:p>
          <a:p>
            <a:pPr latinLnBrk="1"/>
            <a:r>
              <a:rPr lang="en-US" altLang="zh-CN" sz="2000" b="1" dirty="0"/>
              <a:t>        </a:t>
            </a:r>
            <a:r>
              <a:rPr lang="zh-CN" altLang="en-US" sz="2000" dirty="0"/>
              <a:t>当</a:t>
            </a:r>
            <a:r>
              <a:rPr lang="en-US" altLang="zh-CN" sz="2000" dirty="0"/>
              <a:t>n=0</a:t>
            </a:r>
            <a:r>
              <a:rPr lang="zh-CN" altLang="en-US" sz="2000" dirty="0"/>
              <a:t>或者</a:t>
            </a:r>
            <a:r>
              <a:rPr lang="en-US" altLang="zh-CN" sz="2000" dirty="0"/>
              <a:t>C</a:t>
            </a:r>
            <a:r>
              <a:rPr lang="zh-CN" altLang="en-US" sz="2000" dirty="0"/>
              <a:t>等于</a:t>
            </a:r>
            <a:r>
              <a:rPr lang="en-US" altLang="zh-CN" sz="2000" dirty="0"/>
              <a:t>0</a:t>
            </a:r>
            <a:r>
              <a:rPr lang="zh-CN" altLang="en-US" sz="2000" dirty="0"/>
              <a:t>时，</a:t>
            </a:r>
            <a:r>
              <a:rPr lang="en-US" altLang="zh-CN" sz="2000" dirty="0"/>
              <a:t>F[</a:t>
            </a:r>
            <a:r>
              <a:rPr lang="en-US" altLang="zh-CN" sz="2000" dirty="0" err="1"/>
              <a:t>n,C</a:t>
            </a:r>
            <a:r>
              <a:rPr lang="en-US" altLang="zh-CN" sz="2000" dirty="0"/>
              <a:t>]=0</a:t>
            </a:r>
            <a:r>
              <a:rPr lang="zh-CN" altLang="en-US" sz="2000" dirty="0"/>
              <a:t>。</a:t>
            </a:r>
            <a:endParaRPr lang="zh-CN" alt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3338ABF1-93DB-4EE3-B8D9-149F9BEE55E9}"/>
              </a:ext>
            </a:extLst>
          </p:cNvPr>
          <p:cNvGrpSpPr/>
          <p:nvPr/>
        </p:nvGrpSpPr>
        <p:grpSpPr>
          <a:xfrm>
            <a:off x="2441595" y="404664"/>
            <a:ext cx="2889104" cy="2664296"/>
            <a:chOff x="3071664" y="2915071"/>
            <a:chExt cx="2335595" cy="2153857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CAA103BE-9A5B-461B-A1DC-2ED351C99A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664" y="3068960"/>
              <a:ext cx="2335595" cy="1999968"/>
            </a:xfrm>
            <a:prstGeom prst="rect">
              <a:avLst/>
            </a:prstGeom>
          </p:spPr>
        </p:pic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4A3E5142-3681-42ED-8B43-45B1D5E762E2}"/>
                </a:ext>
              </a:extLst>
            </p:cNvPr>
            <p:cNvSpPr txBox="1"/>
            <p:nvPr/>
          </p:nvSpPr>
          <p:spPr>
            <a:xfrm>
              <a:off x="3359696" y="2915071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C00000"/>
                  </a:solidFill>
                </a:rPr>
                <a:t>1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1295E8EC-F15C-4CE2-97B5-6ED1B9A50FDA}"/>
                </a:ext>
              </a:extLst>
            </p:cNvPr>
            <p:cNvSpPr txBox="1"/>
            <p:nvPr/>
          </p:nvSpPr>
          <p:spPr>
            <a:xfrm>
              <a:off x="4799856" y="3187884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C00000"/>
                  </a:solidFill>
                </a:rPr>
                <a:t>2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457C04C3-DD06-4A4B-A5BF-3F90E7A2918D}"/>
                </a:ext>
              </a:extLst>
            </p:cNvPr>
            <p:cNvSpPr txBox="1"/>
            <p:nvPr/>
          </p:nvSpPr>
          <p:spPr>
            <a:xfrm>
              <a:off x="3158658" y="3637472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C00000"/>
                  </a:solidFill>
                </a:rPr>
                <a:t>3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7512DACE-9A25-444C-AF31-376A7E95975C}"/>
                </a:ext>
              </a:extLst>
            </p:cNvPr>
            <p:cNvSpPr txBox="1"/>
            <p:nvPr/>
          </p:nvSpPr>
          <p:spPr>
            <a:xfrm>
              <a:off x="4814159" y="3868304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C00000"/>
                  </a:solidFill>
                </a:rPr>
                <a:t>4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88B33E67-5EFD-4B53-970C-C444F123E7CB}"/>
                </a:ext>
              </a:extLst>
            </p:cNvPr>
            <p:cNvSpPr txBox="1"/>
            <p:nvPr/>
          </p:nvSpPr>
          <p:spPr>
            <a:xfrm>
              <a:off x="3951429" y="4437112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C00000"/>
                  </a:solidFill>
                </a:rPr>
                <a:t>5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9A424A85-7F7E-44AD-85DC-3302A2FCD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1280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84AB01E8-10EE-4227-A744-D1044E2C125F}"/>
              </a:ext>
            </a:extLst>
          </p:cNvPr>
          <p:cNvSpPr txBox="1"/>
          <p:nvPr/>
        </p:nvSpPr>
        <p:spPr>
          <a:xfrm>
            <a:off x="6330871" y="899843"/>
            <a:ext cx="3222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1. </a:t>
            </a:r>
            <a:r>
              <a:rPr lang="zh-CN" altLang="en-US" sz="2000" b="1" dirty="0"/>
              <a:t>初始化</a:t>
            </a: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3BB68DE4-4C24-4D8E-9E38-7B88F0F0D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993618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E7E6BC2A-42BF-404D-A568-2DEF31C090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080001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文本框 13">
            <a:extLst>
              <a:ext uri="{FF2B5EF4-FFF2-40B4-BE49-F238E27FC236}">
                <a16:creationId xmlns:a16="http://schemas.microsoft.com/office/drawing/2014/main" id="{50875A7F-7BF9-402A-A9CC-CA979557CAF4}"/>
              </a:ext>
            </a:extLst>
          </p:cNvPr>
          <p:cNvSpPr txBox="1"/>
          <p:nvPr/>
        </p:nvSpPr>
        <p:spPr>
          <a:xfrm>
            <a:off x="6330871" y="899843"/>
            <a:ext cx="32223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2. </a:t>
            </a:r>
            <a:r>
              <a:rPr lang="zh-CN" altLang="en-US" sz="2000" b="1" dirty="0"/>
              <a:t>放入第一个物品</a:t>
            </a:r>
            <a:endParaRPr lang="en-US" altLang="zh-CN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&lt;12kg </a:t>
            </a:r>
            <a:r>
              <a:rPr lang="zh-CN" altLang="en-US" sz="2000" b="1" dirty="0"/>
              <a:t>的背包放不进第一个物品，最大价值为</a:t>
            </a:r>
            <a:r>
              <a:rPr lang="en-US" altLang="zh-CN" sz="2000" b="1" dirty="0"/>
              <a:t>0</a:t>
            </a:r>
            <a:r>
              <a:rPr lang="zh-CN" altLang="en-US" sz="2000" b="1" dirty="0"/>
              <a:t>。</a:t>
            </a:r>
            <a:endParaRPr lang="en-US" altLang="zh-CN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/>
              <a:t>第一个物品价值为</a:t>
            </a:r>
            <a:r>
              <a:rPr lang="en-US" altLang="zh-CN" sz="2000" b="1" dirty="0"/>
              <a:t>4</a:t>
            </a:r>
          </a:p>
        </p:txBody>
      </p: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6926CCFA-F38B-4A67-AE64-1EA64B0FA6B8}"/>
              </a:ext>
            </a:extLst>
          </p:cNvPr>
          <p:cNvGrpSpPr/>
          <p:nvPr/>
        </p:nvGrpSpPr>
        <p:grpSpPr>
          <a:xfrm>
            <a:off x="3886146" y="2816337"/>
            <a:ext cx="3169927" cy="566714"/>
            <a:chOff x="3886146" y="2816337"/>
            <a:chExt cx="3169927" cy="566714"/>
          </a:xfrm>
        </p:grpSpPr>
        <p:cxnSp>
          <p:nvCxnSpPr>
            <p:cNvPr id="17" name="直接箭头连接符 16">
              <a:extLst>
                <a:ext uri="{FF2B5EF4-FFF2-40B4-BE49-F238E27FC236}">
                  <a16:creationId xmlns:a16="http://schemas.microsoft.com/office/drawing/2014/main" id="{FB445218-779C-4C70-BB3D-6C2DAAED5BE2}"/>
                </a:ext>
              </a:extLst>
            </p:cNvPr>
            <p:cNvCxnSpPr/>
            <p:nvPr/>
          </p:nvCxnSpPr>
          <p:spPr>
            <a:xfrm>
              <a:off x="3886146" y="3383051"/>
              <a:ext cx="316992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E0ED63F0-B1FE-40F3-AE02-7C4D3F5F97CE}"/>
                </a:ext>
              </a:extLst>
            </p:cNvPr>
            <p:cNvSpPr txBox="1"/>
            <p:nvPr/>
          </p:nvSpPr>
          <p:spPr>
            <a:xfrm>
              <a:off x="4853891" y="2816337"/>
              <a:ext cx="15545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C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重量</a:t>
              </a: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E0CD0643-38DC-4572-8EBA-39A208AF8948}"/>
              </a:ext>
            </a:extLst>
          </p:cNvPr>
          <p:cNvGrpSpPr/>
          <p:nvPr/>
        </p:nvGrpSpPr>
        <p:grpSpPr>
          <a:xfrm>
            <a:off x="1531750" y="4290087"/>
            <a:ext cx="531802" cy="1368152"/>
            <a:chOff x="1531750" y="4290087"/>
            <a:chExt cx="531802" cy="1368152"/>
          </a:xfrm>
        </p:grpSpPr>
        <p:cxnSp>
          <p:nvCxnSpPr>
            <p:cNvPr id="21" name="直接箭头连接符 20">
              <a:extLst>
                <a:ext uri="{FF2B5EF4-FFF2-40B4-BE49-F238E27FC236}">
                  <a16:creationId xmlns:a16="http://schemas.microsoft.com/office/drawing/2014/main" id="{83194CE3-FDE6-43D3-9F6E-84644C0DB956}"/>
                </a:ext>
              </a:extLst>
            </p:cNvPr>
            <p:cNvCxnSpPr>
              <a:cxnSpLocks/>
            </p:cNvCxnSpPr>
            <p:nvPr/>
          </p:nvCxnSpPr>
          <p:spPr>
            <a:xfrm>
              <a:off x="2063552" y="4290087"/>
              <a:ext cx="0" cy="1368152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A5ED2553-DB62-43DC-AA21-ACF9F9694A7B}"/>
                </a:ext>
              </a:extLst>
            </p:cNvPr>
            <p:cNvSpPr txBox="1"/>
            <p:nvPr/>
          </p:nvSpPr>
          <p:spPr>
            <a:xfrm>
              <a:off x="1531750" y="4429601"/>
              <a:ext cx="41372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C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物体</a:t>
              </a:r>
            </a:p>
          </p:txBody>
        </p:sp>
      </p:grp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AAE98C62-0754-4548-9DBC-B2408F6F7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67455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表格 24">
            <a:extLst>
              <a:ext uri="{FF2B5EF4-FFF2-40B4-BE49-F238E27FC236}">
                <a16:creationId xmlns:a16="http://schemas.microsoft.com/office/drawing/2014/main" id="{3A14BD76-2FFD-4FCE-98B0-EF50480641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811163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6" name="表格 25">
            <a:extLst>
              <a:ext uri="{FF2B5EF4-FFF2-40B4-BE49-F238E27FC236}">
                <a16:creationId xmlns:a16="http://schemas.microsoft.com/office/drawing/2014/main" id="{D797338C-E061-4B0E-B5E3-FCB8608B3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445122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E620A92E-4F9D-4900-B978-CE7A0B80B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934731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8" name="表格 27">
            <a:extLst>
              <a:ext uri="{FF2B5EF4-FFF2-40B4-BE49-F238E27FC236}">
                <a16:creationId xmlns:a16="http://schemas.microsoft.com/office/drawing/2014/main" id="{9677ECF0-5DBA-447E-85C1-A649F70DB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63343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文本框 28">
            <a:extLst>
              <a:ext uri="{FF2B5EF4-FFF2-40B4-BE49-F238E27FC236}">
                <a16:creationId xmlns:a16="http://schemas.microsoft.com/office/drawing/2014/main" id="{0B05378B-27E3-499D-8C76-2AAAF03B90D4}"/>
              </a:ext>
            </a:extLst>
          </p:cNvPr>
          <p:cNvSpPr txBox="1"/>
          <p:nvPr/>
        </p:nvSpPr>
        <p:spPr>
          <a:xfrm>
            <a:off x="6330871" y="899843"/>
            <a:ext cx="52372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3. </a:t>
            </a:r>
            <a:r>
              <a:rPr lang="zh-CN" altLang="en-US" sz="2000" b="1" dirty="0"/>
              <a:t>放入第二个物品</a:t>
            </a:r>
            <a:endParaRPr lang="en-US" altLang="zh-CN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&lt;2kg </a:t>
            </a:r>
            <a:r>
              <a:rPr lang="zh-CN" altLang="en-US" sz="2000" b="1" dirty="0"/>
              <a:t>的背包放不进第二个物品，最大价值为</a:t>
            </a:r>
            <a:r>
              <a:rPr lang="en-US" altLang="zh-CN" sz="2000" b="1" dirty="0"/>
              <a:t>0</a:t>
            </a:r>
            <a:r>
              <a:rPr lang="zh-CN" altLang="en-US" sz="2000" b="1" dirty="0"/>
              <a:t>。</a:t>
            </a:r>
            <a:endParaRPr lang="en-US" altLang="zh-CN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2kg-11kg </a:t>
            </a:r>
            <a:r>
              <a:rPr lang="zh-CN" altLang="en-US" sz="2000" b="1" dirty="0"/>
              <a:t>可以放入第二个物品，且比上一行的大。</a:t>
            </a:r>
            <a:endParaRPr lang="en-US" altLang="zh-CN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12-13kg </a:t>
            </a:r>
            <a:r>
              <a:rPr lang="zh-CN" altLang="en-US" sz="2000" b="1" dirty="0"/>
              <a:t>不必放入物品二</a:t>
            </a:r>
            <a:endParaRPr lang="en-US" altLang="zh-CN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14-15kg </a:t>
            </a:r>
            <a:r>
              <a:rPr lang="zh-CN" altLang="en-US" sz="2000" b="1" dirty="0"/>
              <a:t>在</a:t>
            </a:r>
            <a:r>
              <a:rPr lang="en-US" altLang="zh-CN" sz="2000" b="1" dirty="0"/>
              <a:t>12-13kg</a:t>
            </a:r>
            <a:r>
              <a:rPr lang="zh-CN" altLang="en-US" sz="2000" b="1" dirty="0"/>
              <a:t>的基础下可以再放入物品</a:t>
            </a:r>
            <a:r>
              <a:rPr lang="en-US" altLang="zh-CN" sz="2000" b="1" dirty="0"/>
              <a:t>2</a:t>
            </a:r>
          </a:p>
        </p:txBody>
      </p:sp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B7267483-5B74-4849-B435-A3403626D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97536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2" name="表格 31">
            <a:extLst>
              <a:ext uri="{FF2B5EF4-FFF2-40B4-BE49-F238E27FC236}">
                <a16:creationId xmlns:a16="http://schemas.microsoft.com/office/drawing/2014/main" id="{8C362575-EFA5-4C83-BC23-A2212BDCD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10734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3" name="表格 32">
            <a:extLst>
              <a:ext uri="{FF2B5EF4-FFF2-40B4-BE49-F238E27FC236}">
                <a16:creationId xmlns:a16="http://schemas.microsoft.com/office/drawing/2014/main" id="{36E2A7FC-40FF-497E-878A-A93E9FC0D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931377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4" name="表格 33">
            <a:extLst>
              <a:ext uri="{FF2B5EF4-FFF2-40B4-BE49-F238E27FC236}">
                <a16:creationId xmlns:a16="http://schemas.microsoft.com/office/drawing/2014/main" id="{1A7049B6-FFE8-4078-9461-5B16EB792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43985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5" name="表格 34">
            <a:extLst>
              <a:ext uri="{FF2B5EF4-FFF2-40B4-BE49-F238E27FC236}">
                <a16:creationId xmlns:a16="http://schemas.microsoft.com/office/drawing/2014/main" id="{7104779B-D7C1-4003-A5EE-9DA6EE88E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331261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6" name="表格 35">
            <a:extLst>
              <a:ext uri="{FF2B5EF4-FFF2-40B4-BE49-F238E27FC236}">
                <a16:creationId xmlns:a16="http://schemas.microsoft.com/office/drawing/2014/main" id="{D527E27E-C6C3-46AA-9B2F-8CEB06AD2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289432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8" name="表格 37">
            <a:extLst>
              <a:ext uri="{FF2B5EF4-FFF2-40B4-BE49-F238E27FC236}">
                <a16:creationId xmlns:a16="http://schemas.microsoft.com/office/drawing/2014/main" id="{1E4C4215-277D-4FBE-9547-1739F3ABB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285358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9" name="表格 38">
            <a:extLst>
              <a:ext uri="{FF2B5EF4-FFF2-40B4-BE49-F238E27FC236}">
                <a16:creationId xmlns:a16="http://schemas.microsoft.com/office/drawing/2014/main" id="{D4D6149F-6442-4D8E-9F9E-E13FFEAC9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301463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0" name="表格 39">
            <a:extLst>
              <a:ext uri="{FF2B5EF4-FFF2-40B4-BE49-F238E27FC236}">
                <a16:creationId xmlns:a16="http://schemas.microsoft.com/office/drawing/2014/main" id="{9F3AA572-B075-4F81-BB9D-77E48C68B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003431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1" name="表格 40">
            <a:extLst>
              <a:ext uri="{FF2B5EF4-FFF2-40B4-BE49-F238E27FC236}">
                <a16:creationId xmlns:a16="http://schemas.microsoft.com/office/drawing/2014/main" id="{4AC4B2F5-3E95-4B76-B013-69CEBD3EB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85907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7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2" name="表格 41">
            <a:extLst>
              <a:ext uri="{FF2B5EF4-FFF2-40B4-BE49-F238E27FC236}">
                <a16:creationId xmlns:a16="http://schemas.microsoft.com/office/drawing/2014/main" id="{EB9A35B7-71E5-4DAB-B529-C54898E82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067634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7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3" name="表格 42">
            <a:extLst>
              <a:ext uri="{FF2B5EF4-FFF2-40B4-BE49-F238E27FC236}">
                <a16:creationId xmlns:a16="http://schemas.microsoft.com/office/drawing/2014/main" id="{D6DB96BF-B982-4ADC-B963-ADCA2FC2D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893529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7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4" name="表格 43">
            <a:extLst>
              <a:ext uri="{FF2B5EF4-FFF2-40B4-BE49-F238E27FC236}">
                <a16:creationId xmlns:a16="http://schemas.microsoft.com/office/drawing/2014/main" id="{08E734DA-7106-4EEC-9707-AE9DE5145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269392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7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5" name="表格 44">
            <a:extLst>
              <a:ext uri="{FF2B5EF4-FFF2-40B4-BE49-F238E27FC236}">
                <a16:creationId xmlns:a16="http://schemas.microsoft.com/office/drawing/2014/main" id="{9B2FB726-66C9-46D6-91A1-C99904450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22575"/>
              </p:ext>
            </p:extLst>
          </p:nvPr>
        </p:nvGraphicFramePr>
        <p:xfrm>
          <a:off x="2441595" y="3644307"/>
          <a:ext cx="730881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41422651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260489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41819744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4182336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8876906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62691124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112259113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359051759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003674667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4047025912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2316050170"/>
                    </a:ext>
                  </a:extLst>
                </a:gridCol>
                <a:gridCol w="429930">
                  <a:extLst>
                    <a:ext uri="{9D8B030D-6E8A-4147-A177-3AD203B41FA5}">
                      <a16:colId xmlns:a16="http://schemas.microsoft.com/office/drawing/2014/main" val="1795260827"/>
                    </a:ext>
                  </a:extLst>
                </a:gridCol>
              </a:tblGrid>
              <a:tr h="344314"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5398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3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6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7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5</a:t>
                      </a:r>
                      <a:endParaRPr lang="zh-CN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10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12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14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15</a:t>
                      </a:r>
                      <a:endParaRPr lang="zh-CN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8" name="文本框 47">
            <a:extLst>
              <a:ext uri="{FF2B5EF4-FFF2-40B4-BE49-F238E27FC236}">
                <a16:creationId xmlns:a16="http://schemas.microsoft.com/office/drawing/2014/main" id="{01C65FF7-90B4-4F88-A4C7-DC63F4FE7621}"/>
              </a:ext>
            </a:extLst>
          </p:cNvPr>
          <p:cNvSpPr txBox="1"/>
          <p:nvPr/>
        </p:nvSpPr>
        <p:spPr>
          <a:xfrm>
            <a:off x="7274168" y="1042107"/>
            <a:ext cx="5237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4. </a:t>
            </a:r>
            <a:r>
              <a:rPr lang="zh-CN" altLang="en-US" sz="2000" b="1" dirty="0"/>
              <a:t>放入第三个物品</a:t>
            </a:r>
            <a:endParaRPr lang="en-US" altLang="zh-CN" sz="2000" b="1" dirty="0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5936C7CA-C358-4916-9D0B-7BDAE81430C8}"/>
              </a:ext>
            </a:extLst>
          </p:cNvPr>
          <p:cNvSpPr txBox="1"/>
          <p:nvPr/>
        </p:nvSpPr>
        <p:spPr>
          <a:xfrm>
            <a:off x="7580537" y="1494952"/>
            <a:ext cx="5237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5. </a:t>
            </a:r>
            <a:r>
              <a:rPr lang="zh-CN" altLang="en-US" sz="2000" b="1" dirty="0"/>
              <a:t>放入第四个物品</a:t>
            </a:r>
            <a:endParaRPr lang="en-US" altLang="zh-CN" sz="2000" b="1" dirty="0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9CB83E56-FE52-4A7F-AE40-E47F8AA6BF2E}"/>
              </a:ext>
            </a:extLst>
          </p:cNvPr>
          <p:cNvSpPr txBox="1"/>
          <p:nvPr/>
        </p:nvSpPr>
        <p:spPr>
          <a:xfrm>
            <a:off x="6337147" y="899843"/>
            <a:ext cx="5237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6. </a:t>
            </a:r>
            <a:r>
              <a:rPr lang="zh-CN" altLang="en-US" sz="2000" b="1" dirty="0"/>
              <a:t>放入第五个物品</a:t>
            </a:r>
            <a:endParaRPr lang="en-US" altLang="zh-CN" sz="2000" b="1" dirty="0"/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C29168C3-8CC5-479C-8397-653BE9219D6B}"/>
              </a:ext>
            </a:extLst>
          </p:cNvPr>
          <p:cNvSpPr txBox="1"/>
          <p:nvPr/>
        </p:nvSpPr>
        <p:spPr>
          <a:xfrm>
            <a:off x="10128447" y="4264525"/>
            <a:ext cx="1368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最大价值是</a:t>
            </a:r>
            <a:r>
              <a:rPr lang="en-US" altLang="zh-CN" sz="28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$15</a:t>
            </a:r>
            <a:endParaRPr lang="zh-CN" altLang="en-US" sz="28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943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4" grpId="0"/>
      <p:bldP spid="14" grpId="1"/>
      <p:bldP spid="29" grpId="0"/>
      <p:bldP spid="29" grpId="1"/>
      <p:bldP spid="48" grpId="0"/>
      <p:bldP spid="48" grpId="1"/>
      <p:bldP spid="49" grpId="0"/>
      <p:bldP spid="49" grpId="1"/>
      <p:bldP spid="50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0-1</a:t>
            </a:r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背包问题</a:t>
            </a:r>
          </a:p>
        </p:txBody>
      </p:sp>
      <p:sp>
        <p:nvSpPr>
          <p:cNvPr id="6" name="矩形 5"/>
          <p:cNvSpPr/>
          <p:nvPr/>
        </p:nvSpPr>
        <p:spPr>
          <a:xfrm>
            <a:off x="1747296" y="1484784"/>
            <a:ext cx="9317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sz="2000" b="1" dirty="0"/>
              <a:t>4. </a:t>
            </a:r>
            <a:r>
              <a:rPr lang="zh-CN" altLang="en-US" sz="2000" b="1" dirty="0"/>
              <a:t>确定状态方程</a:t>
            </a:r>
            <a:endParaRPr lang="en-US" altLang="zh-CN" sz="2000" b="1" dirty="0"/>
          </a:p>
          <a:p>
            <a:pPr marL="457200" indent="-457200" latinLnBrk="1">
              <a:buAutoNum type="arabicPeriod"/>
            </a:pPr>
            <a:endParaRPr lang="zh-CN" altLang="en-US" sz="2000" b="1" dirty="0"/>
          </a:p>
        </p:txBody>
      </p:sp>
      <p:grpSp>
        <p:nvGrpSpPr>
          <p:cNvPr id="3" name="组合 2"/>
          <p:cNvGrpSpPr/>
          <p:nvPr/>
        </p:nvGrpSpPr>
        <p:grpSpPr>
          <a:xfrm>
            <a:off x="1631504" y="2780928"/>
            <a:ext cx="2335595" cy="2153857"/>
            <a:chOff x="3071664" y="2915071"/>
            <a:chExt cx="2335595" cy="2153857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664" y="3068960"/>
              <a:ext cx="2335595" cy="1999968"/>
            </a:xfrm>
            <a:prstGeom prst="rect">
              <a:avLst/>
            </a:prstGeom>
          </p:spPr>
        </p:pic>
        <p:sp>
          <p:nvSpPr>
            <p:cNvPr id="2" name="文本框 1"/>
            <p:cNvSpPr txBox="1"/>
            <p:nvPr/>
          </p:nvSpPr>
          <p:spPr>
            <a:xfrm>
              <a:off x="3359696" y="2915071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C00000"/>
                  </a:solidFill>
                </a:rPr>
                <a:t>1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799856" y="3187884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C00000"/>
                  </a:solidFill>
                </a:rPr>
                <a:t>2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3158658" y="3637472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C00000"/>
                  </a:solidFill>
                </a:rPr>
                <a:t>3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814159" y="3868304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C00000"/>
                  </a:solidFill>
                </a:rPr>
                <a:t>4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951429" y="4437112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C00000"/>
                  </a:solidFill>
                </a:rPr>
                <a:t>5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059996" y="1349472"/>
            <a:ext cx="2335595" cy="2153857"/>
            <a:chOff x="6059996" y="1349472"/>
            <a:chExt cx="2335595" cy="2153857"/>
          </a:xfrm>
        </p:grpSpPr>
        <p:grpSp>
          <p:nvGrpSpPr>
            <p:cNvPr id="12" name="组合 11"/>
            <p:cNvGrpSpPr/>
            <p:nvPr/>
          </p:nvGrpSpPr>
          <p:grpSpPr>
            <a:xfrm>
              <a:off x="6059996" y="1349472"/>
              <a:ext cx="2335595" cy="2153857"/>
              <a:chOff x="3071664" y="2915071"/>
              <a:chExt cx="2335595" cy="2153857"/>
            </a:xfrm>
          </p:grpSpPr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71664" y="3068960"/>
                <a:ext cx="2335595" cy="1999968"/>
              </a:xfrm>
              <a:prstGeom prst="rect">
                <a:avLst/>
              </a:prstGeom>
            </p:spPr>
          </p:pic>
          <p:sp>
            <p:nvSpPr>
              <p:cNvPr id="14" name="文本框 13"/>
              <p:cNvSpPr txBox="1"/>
              <p:nvPr/>
            </p:nvSpPr>
            <p:spPr>
              <a:xfrm>
                <a:off x="3359696" y="2915071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C00000"/>
                    </a:solidFill>
                  </a:rPr>
                  <a:t>1</a:t>
                </a:r>
                <a:endParaRPr lang="zh-CN" altLang="en-US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4799856" y="3187884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C00000"/>
                    </a:solidFill>
                  </a:rPr>
                  <a:t>2</a:t>
                </a:r>
                <a:endParaRPr lang="zh-CN" altLang="en-US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3158658" y="3637472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C00000"/>
                    </a:solidFill>
                  </a:rPr>
                  <a:t>3</a:t>
                </a:r>
                <a:endParaRPr lang="zh-CN" altLang="en-US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4814159" y="3868304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C00000"/>
                    </a:solidFill>
                  </a:rPr>
                  <a:t>4</a:t>
                </a:r>
                <a:endParaRPr lang="zh-CN" altLang="en-US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3951429" y="4437112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C00000"/>
                    </a:solidFill>
                  </a:rPr>
                  <a:t>5</a:t>
                </a:r>
                <a:endParaRPr lang="zh-CN" altLang="en-US" sz="2400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9" name="文本框 18"/>
            <p:cNvSpPr txBox="1"/>
            <p:nvPr/>
          </p:nvSpPr>
          <p:spPr>
            <a:xfrm>
              <a:off x="7010821" y="2048789"/>
              <a:ext cx="529056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CN" sz="1050" dirty="0"/>
                <a:t>11kg</a:t>
              </a:r>
              <a:endParaRPr lang="zh-CN" altLang="en-US" sz="1050" dirty="0"/>
            </a:p>
          </p:txBody>
        </p:sp>
        <p:sp>
          <p:nvSpPr>
            <p:cNvPr id="20" name="矩形 19"/>
            <p:cNvSpPr/>
            <p:nvPr/>
          </p:nvSpPr>
          <p:spPr>
            <a:xfrm>
              <a:off x="6636060" y="2981548"/>
              <a:ext cx="1044116" cy="5217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矩形 22"/>
          <p:cNvSpPr/>
          <p:nvPr/>
        </p:nvSpPr>
        <p:spPr>
          <a:xfrm>
            <a:off x="8541366" y="1828768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9250649" y="1864718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$</a:t>
            </a:r>
            <a:r>
              <a:rPr lang="en-US" altLang="zh-CN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zh-CN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325901" y="4968874"/>
            <a:ext cx="1641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F(5,15)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608344" y="3129050"/>
            <a:ext cx="1641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F(4,15-W5)</a:t>
            </a:r>
            <a:endParaRPr lang="zh-CN" altLang="en-US" dirty="0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297" y="3833737"/>
            <a:ext cx="2335595" cy="1999968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6705735" y="5338206"/>
            <a:ext cx="1044116" cy="5217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6754393" y="5490655"/>
            <a:ext cx="1641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F(4,15)</a:t>
            </a:r>
            <a:endParaRPr lang="zh-CN" altLang="en-US" dirty="0"/>
          </a:p>
        </p:txBody>
      </p:sp>
      <p:cxnSp>
        <p:nvCxnSpPr>
          <p:cNvPr id="31" name="肘形连接符 30"/>
          <p:cNvCxnSpPr>
            <a:stCxn id="7" idx="3"/>
            <a:endCxn id="13" idx="1"/>
          </p:cNvCxnSpPr>
          <p:nvPr/>
        </p:nvCxnSpPr>
        <p:spPr>
          <a:xfrm flipV="1">
            <a:off x="3967099" y="2503345"/>
            <a:ext cx="2092897" cy="1431456"/>
          </a:xfrm>
          <a:prstGeom prst="bentConnector3">
            <a:avLst>
              <a:gd name="adj1" fmla="val 505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4502786" y="2900728"/>
            <a:ext cx="344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拿</a:t>
            </a:r>
          </a:p>
        </p:txBody>
      </p:sp>
      <p:cxnSp>
        <p:nvCxnSpPr>
          <p:cNvPr id="34" name="肘形连接符 33"/>
          <p:cNvCxnSpPr>
            <a:stCxn id="7" idx="3"/>
            <a:endCxn id="27" idx="1"/>
          </p:cNvCxnSpPr>
          <p:nvPr/>
        </p:nvCxnSpPr>
        <p:spPr>
          <a:xfrm>
            <a:off x="3967099" y="3934801"/>
            <a:ext cx="2120198" cy="89892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4507866" y="4187390"/>
            <a:ext cx="344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不拿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9608723" y="3092872"/>
            <a:ext cx="1641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V5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177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/>
      <p:bldP spid="29" grpId="0"/>
      <p:bldP spid="32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143672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0-1</a:t>
            </a:r>
            <a:r>
              <a:rPr lang="zh-CN" altLang="en-US" sz="4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背包问题</a:t>
            </a:r>
          </a:p>
        </p:txBody>
      </p:sp>
      <p:sp>
        <p:nvSpPr>
          <p:cNvPr id="6" name="矩形 5"/>
          <p:cNvSpPr/>
          <p:nvPr/>
        </p:nvSpPr>
        <p:spPr>
          <a:xfrm>
            <a:off x="1747296" y="1484784"/>
            <a:ext cx="9317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sz="2000" b="1" dirty="0"/>
              <a:t>4. </a:t>
            </a:r>
            <a:r>
              <a:rPr lang="zh-CN" altLang="en-US" sz="2000" b="1" dirty="0"/>
              <a:t>确定状态方程</a:t>
            </a:r>
            <a:endParaRPr lang="en-US" altLang="zh-CN" sz="2000" b="1" dirty="0"/>
          </a:p>
          <a:p>
            <a:pPr marL="457200" indent="-457200" latinLnBrk="1">
              <a:buAutoNum type="arabicPeriod"/>
            </a:pPr>
            <a:endParaRPr lang="zh-CN" alt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2442146" y="2169190"/>
                <a:ext cx="7235699" cy="686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unc>
                                <m:func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𝑚𝑎𝑥</m:t>
                                  </m:r>
                                </m:fName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d>
                                    <m:d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−1,</m:t>
                                      </m:r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</m:d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d>
                                    <m:d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−1,</m:t>
                                      </m:r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i="1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       (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sSub>
                                <m:sSub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−1,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</m:d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           (0≤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146" y="2169190"/>
                <a:ext cx="7235699" cy="6865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9038652"/>
      </p:ext>
    </p:extLst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5831</TotalTime>
  <Words>3817</Words>
  <Application>Microsoft Office PowerPoint</Application>
  <PresentationFormat>宽屏</PresentationFormat>
  <Paragraphs>1977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8" baseType="lpstr">
      <vt:lpstr>Helvetica Neue</vt:lpstr>
      <vt:lpstr>黑体</vt:lpstr>
      <vt:lpstr>华文楷体</vt:lpstr>
      <vt:lpstr>华文新魏</vt:lpstr>
      <vt:lpstr>楷体</vt:lpstr>
      <vt:lpstr>宋体</vt:lpstr>
      <vt:lpstr>微软雅黑</vt:lpstr>
      <vt:lpstr>Arial</vt:lpstr>
      <vt:lpstr>Calibri</vt:lpstr>
      <vt:lpstr>Cambria Math</vt:lpstr>
      <vt:lpstr>Franklin Gothic Book</vt:lpstr>
      <vt:lpstr>Segoe UI</vt:lpstr>
      <vt:lpstr>裁剪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海海</cp:lastModifiedBy>
  <cp:revision>2078</cp:revision>
  <dcterms:created xsi:type="dcterms:W3CDTF">2015-01-21T06:13:00Z</dcterms:created>
  <dcterms:modified xsi:type="dcterms:W3CDTF">2018-09-16T10:37:13Z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